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D_1200089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26" r:id="rId5"/>
  </p:sldMasterIdLst>
  <p:notesMasterIdLst>
    <p:notesMasterId r:id="rId23"/>
  </p:notesMasterIdLst>
  <p:sldIdLst>
    <p:sldId id="309" r:id="rId6"/>
    <p:sldId id="353" r:id="rId7"/>
    <p:sldId id="366" r:id="rId8"/>
    <p:sldId id="354" r:id="rId9"/>
    <p:sldId id="360" r:id="rId10"/>
    <p:sldId id="362" r:id="rId11"/>
    <p:sldId id="361" r:id="rId12"/>
    <p:sldId id="257" r:id="rId13"/>
    <p:sldId id="365" r:id="rId14"/>
    <p:sldId id="364" r:id="rId15"/>
    <p:sldId id="349" r:id="rId16"/>
    <p:sldId id="346" r:id="rId17"/>
    <p:sldId id="348" r:id="rId18"/>
    <p:sldId id="345" r:id="rId19"/>
    <p:sldId id="350" r:id="rId20"/>
    <p:sldId id="367" r:id="rId21"/>
    <p:sldId id="352" r:id="rId22"/>
  </p:sldIdLst>
  <p:sldSz cx="9144000" cy="5143500" type="screen16x9"/>
  <p:notesSz cx="9144000" cy="6858000"/>
  <p:defaultText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 userDrawn="1">
          <p15:clr>
            <a:srgbClr val="A4A3A4"/>
          </p15:clr>
        </p15:guide>
        <p15:guide id="2" pos="413" userDrawn="1">
          <p15:clr>
            <a:srgbClr val="A4A3A4"/>
          </p15:clr>
        </p15:guide>
        <p15:guide id="3" orient="horz" pos="2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4AA00D-EDFB-E827-52EB-6DE794A4EB2D}" name="Jana Roznovska" initials="JR" userId="Jana Roznovska" providerId="None"/>
  <p188:author id="{8443ED59-20C7-4FDF-8DCA-8A14D1AA1C8C}" name="Microsoft Office User" initials="MOU" userId="Microsoft Office User" providerId="None"/>
  <p188:author id="{A312D981-BA15-E37F-6D13-6F0246BFD87F}" name="Mieresova, Lubomira" initials="ML" userId="S::lubomira.mieresova@euaa.europa.eu::e21b0f2c-4071-4f67-afb3-559fc1e317a2" providerId="AD"/>
  <p188:author id="{EC4FFA9E-ADA1-CE95-E212-D74B41103304}" name="Lopez, Corallina" initials="LC" userId="S::corallina.lopez@euaa.europa.eu::bed1ddcb-f11d-4115-935d-525a4d7410aa" providerId="AD"/>
  <p188:author id="{6CEEE6AD-E4A3-A167-A6A5-8051BE277B03}" name="Lopez, Corallina" initials="LC" userId="S::Corallina.Lopez@easo.europa.eu::bed1ddcb-f11d-4115-935d-525a4d7410aa" providerId="AD"/>
  <p188:author id="{3A7AA4CD-45D7-6F71-0A23-8EC77F0D2F29}" name="APS" initials="APS" userId="APS" providerId="None"/>
  <p188:author id="{8A57ADE8-A107-40C3-C85E-00C0BF5B8FC0}" name="Errazquin, Aitor" initials="EA" userId="S::Aitor.Errazquin@euaa.europa.eu::d3893600-152c-4ded-af3c-31a4f66809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002"/>
    <a:srgbClr val="43B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C2D12-B948-CA2A-87FC-FC10D629262C}" v="2" dt="2022-07-05T13:23:13.003"/>
    <p1510:client id="{2002E058-8BD8-C37F-259D-75B1AEFE999B}" v="98" dt="2022-09-25T15:48:42.732"/>
    <p1510:client id="{318E1D44-F6A3-9567-4CDD-9287FBBFED7A}" v="154" dt="2022-09-23T11:10:46.330"/>
    <p1510:client id="{46E11343-A5BE-DE73-617E-19C46F30264D}" v="244" dt="2022-07-28T09:33:02.505"/>
    <p1510:client id="{4C191C00-2291-AF60-F108-8D838E9F2190}" v="115" dt="2022-09-22T10:51:26.042"/>
    <p1510:client id="{6525B0B3-4B12-97EC-D3A1-EA038DD71E6C}" v="12" dt="2022-07-12T07:40:19.174"/>
    <p1510:client id="{83CC7916-A990-3108-725E-0B05598EA90D}" v="11" dt="2022-09-25T16:12:50.271"/>
    <p1510:client id="{99D81123-B61B-E959-FF0C-0F9365CBB81A}" v="2" dt="2022-09-14T13:22:25.168"/>
    <p1510:client id="{CC925BC1-0A7C-C82A-FECD-F82AEE9F45B8}" v="2" dt="2022-06-30T13:16:54.364"/>
    <p1510:client id="{D23C33EB-EE9E-A394-6F46-7BD498C8E8D0}" v="2" dt="2022-08-05T20:05:22.300"/>
    <p1510:client id="{DBF2CF2F-109B-8166-0C54-58324E65B353}" v="3" dt="2022-09-22T10:10:58.091"/>
    <p1510:client id="{DFCD7AAC-E43A-7A5D-3098-FFFFFCFDC374}" v="5" dt="2022-07-28T13:01:31.444"/>
    <p1510:client id="{E2972929-9E1D-AACC-FC2B-67789D7AD00F}" v="1" dt="2022-08-19T15:45:34.326"/>
    <p1510:client id="{F49397B9-5345-08D4-5F46-761229BC89E6}" v="147" dt="2022-09-25T10:45:12.207"/>
    <p1510:client id="{F6D68D7F-D091-B06E-89A7-4A047B8E65B7}" v="2" dt="2022-07-01T08:24:21.794"/>
    <p1510:client id="{F8613141-F251-2D47-3E7E-BC6FBFDD8715}" v="77" dt="2022-09-14T14:28:07.592"/>
    <p1510:client id="{F90353F5-B26F-440D-9BE9-887C7FD1FD69}" v="76" dt="2022-09-25T16:08:19.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0" y="52"/>
      </p:cViewPr>
      <p:guideLst>
        <p:guide orient="horz" pos="395"/>
        <p:guide pos="413"/>
        <p:guide orient="horz" pos="2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omments/modernComment_16D_12000894.xml><?xml version="1.0" encoding="utf-8"?>
<p188:cmLst xmlns:a="http://schemas.openxmlformats.org/drawingml/2006/main" xmlns:r="http://schemas.openxmlformats.org/officeDocument/2006/relationships" xmlns:p188="http://schemas.microsoft.com/office/powerpoint/2018/8/main">
  <p188:cm id="{A2DFA314-87C6-4F0F-92B1-5C8F12206DEA}" authorId="{A312D981-BA15-E37F-6D13-6F0246BFD87F}" status="resolved" created="2022-09-22T10:50:31.572" complete="100000">
    <pc:sldMkLst xmlns:pc="http://schemas.microsoft.com/office/powerpoint/2013/main/command">
      <pc:docMk/>
      <pc:sldMk cId="1235030020" sldId="347"/>
    </pc:sldMkLst>
    <p188:replyLst>
      <p188:reply id="{44ACDB94-B79F-4552-8E28-937CB9B3B171}" authorId="{A312D981-BA15-E37F-6D13-6F0246BFD87F}" created="2022-09-23T11:09:32.687">
        <p188:txBody>
          <a:bodyPr/>
          <a:lstStyle/>
          <a:p>
            <a:r>
              <a:rPr lang="en-US"/>
              <a:t>to add</a:t>
            </a:r>
          </a:p>
        </p188:txBody>
      </p188:reply>
    </p188:replyLst>
    <p188:txBody>
      <a:bodyPr/>
      <a:lstStyle/>
      <a:p>
        <a:r>
          <a:rPr lang="en-US"/>
          <a:t>Do we also want to add "... and the examination of your application for international protection might be suspended." - alternatively could be added to the script version referred to by the Info Provider/CM.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0F4913B4-F98A-44A0-A8F6-05FB5B7F514A}" type="datetimeFigureOut">
              <a:rPr lang="en-GB" smtClean="0"/>
              <a:t>31/10/2022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A7B6B6E-3BF3-4408-8CB4-95117996AD22}" type="slidenum">
              <a:rPr lang="en-GB" smtClean="0"/>
              <a:t>‹#›</a:t>
            </a:fld>
            <a:endParaRPr lang="en-GB"/>
          </a:p>
        </p:txBody>
      </p:sp>
    </p:spTree>
    <p:extLst>
      <p:ext uri="{BB962C8B-B14F-4D97-AF65-F5344CB8AC3E}">
        <p14:creationId xmlns:p14="http://schemas.microsoft.com/office/powerpoint/2010/main" val="456124971"/>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7B6B6E-3BF3-4408-8CB4-95117996AD22}" type="slidenum">
              <a:rPr lang="en-GB" smtClean="0"/>
              <a:t>7</a:t>
            </a:fld>
            <a:endParaRPr lang="en-GB"/>
          </a:p>
        </p:txBody>
      </p:sp>
    </p:spTree>
    <p:extLst>
      <p:ext uri="{BB962C8B-B14F-4D97-AF65-F5344CB8AC3E}">
        <p14:creationId xmlns:p14="http://schemas.microsoft.com/office/powerpoint/2010/main" val="388091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F181DA-53A5-42DE-92CF-DEB6B59206F3}" type="slidenum">
              <a:rPr lang="en-GB" smtClean="0"/>
              <a:t>8</a:t>
            </a:fld>
            <a:endParaRPr lang="en-GB"/>
          </a:p>
        </p:txBody>
      </p:sp>
    </p:spTree>
    <p:extLst>
      <p:ext uri="{BB962C8B-B14F-4D97-AF65-F5344CB8AC3E}">
        <p14:creationId xmlns:p14="http://schemas.microsoft.com/office/powerpoint/2010/main" val="179518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58543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291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17963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sic">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0005" y="4197769"/>
            <a:ext cx="8614395" cy="675740"/>
          </a:xfrm>
        </p:spPr>
        <p:txBody>
          <a:bodyPr lIns="0" tIns="0" rIns="0" bIns="0" anchor="b" anchorCtr="0">
            <a:normAutofit/>
          </a:bodyPr>
          <a:lstStyle>
            <a:lvl1pPr marL="0" indent="0" algn="l">
              <a:lnSpc>
                <a:spcPts val="1631"/>
              </a:lnSpc>
              <a:spcBef>
                <a:spcPts val="0"/>
              </a:spcBef>
              <a:buNone/>
              <a:defRPr sz="1519">
                <a:latin typeface="+mn-lt"/>
              </a:defRPr>
            </a:lvl1pPr>
            <a:lvl2pPr marL="257147" indent="0" algn="ctr">
              <a:buNone/>
              <a:defRPr sz="1125"/>
            </a:lvl2pPr>
            <a:lvl3pPr marL="514295" indent="0" algn="ctr">
              <a:buNone/>
              <a:defRPr sz="1013"/>
            </a:lvl3pPr>
            <a:lvl4pPr marL="771441" indent="0" algn="ctr">
              <a:buNone/>
              <a:defRPr sz="900"/>
            </a:lvl4pPr>
            <a:lvl5pPr marL="1028586" indent="0" algn="ctr">
              <a:buNone/>
              <a:defRPr sz="900"/>
            </a:lvl5pPr>
            <a:lvl6pPr marL="1285733" indent="0" algn="ctr">
              <a:buNone/>
              <a:defRPr sz="900"/>
            </a:lvl6pPr>
            <a:lvl7pPr marL="1542878" indent="0" algn="ctr">
              <a:buNone/>
              <a:defRPr sz="900"/>
            </a:lvl7pPr>
            <a:lvl8pPr marL="1800026" indent="0" algn="ctr">
              <a:buNone/>
              <a:defRPr sz="900"/>
            </a:lvl8pPr>
            <a:lvl9pPr marL="2057173" indent="0" algn="ctr">
              <a:buNone/>
              <a:defRPr sz="900"/>
            </a:lvl9pPr>
          </a:lstStyle>
          <a:p>
            <a:r>
              <a:rPr lang="cs-CZ" err="1"/>
              <a:t>Regular</a:t>
            </a:r>
            <a:r>
              <a:rPr lang="cs-CZ"/>
              <a:t> text</a:t>
            </a:r>
            <a:endParaRPr lang="en-US"/>
          </a:p>
        </p:txBody>
      </p:sp>
      <p:sp>
        <p:nvSpPr>
          <p:cNvPr id="7" name="Title 1">
            <a:extLst>
              <a:ext uri="{FF2B5EF4-FFF2-40B4-BE49-F238E27FC236}">
                <a16:creationId xmlns:a16="http://schemas.microsoft.com/office/drawing/2014/main" id="{D49226AB-F8B8-42F1-96DD-A8C427FAB5BB}"/>
              </a:ext>
            </a:extLst>
          </p:cNvPr>
          <p:cNvSpPr>
            <a:spLocks noGrp="1"/>
          </p:cNvSpPr>
          <p:nvPr>
            <p:ph type="ctrTitle" hasCustomPrompt="1"/>
          </p:nvPr>
        </p:nvSpPr>
        <p:spPr>
          <a:xfrm>
            <a:off x="360007" y="270002"/>
            <a:ext cx="8142445" cy="764231"/>
          </a:xfrm>
        </p:spPr>
        <p:txBody>
          <a:bodyPr lIns="0" tIns="0" rIns="0" bIns="0" anchor="t" anchorCtr="0">
            <a:noAutofit/>
          </a:bodyPr>
          <a:lstStyle>
            <a:lvl1pPr algn="l">
              <a:defRPr sz="1519" b="1" cap="all" baseline="0">
                <a:latin typeface="Raleway" panose="020B0503030101060003" pitchFamily="34" charset="0"/>
              </a:defRPr>
            </a:lvl1pPr>
          </a:lstStyle>
          <a:p>
            <a:r>
              <a:rPr lang="cs-CZ"/>
              <a:t>TITLE OF THE SLIDE</a:t>
            </a:r>
            <a:endParaRPr lang="en-US"/>
          </a:p>
        </p:txBody>
      </p:sp>
    </p:spTree>
    <p:extLst>
      <p:ext uri="{BB962C8B-B14F-4D97-AF65-F5344CB8AC3E}">
        <p14:creationId xmlns:p14="http://schemas.microsoft.com/office/powerpoint/2010/main" val="14175770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peci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6" y="270002"/>
            <a:ext cx="8142445" cy="764231"/>
          </a:xfrm>
        </p:spPr>
        <p:txBody>
          <a:bodyPr lIns="0" tIns="0" rIns="0" bIns="0" anchor="t" anchorCtr="0">
            <a:noAutofit/>
          </a:bodyPr>
          <a:lstStyle>
            <a:lvl1pPr algn="l">
              <a:defRPr sz="2025" b="1" cap="all" baseline="0">
                <a:latin typeface="+mn-lt"/>
              </a:defRPr>
            </a:lvl1pPr>
          </a:lstStyle>
          <a:p>
            <a:r>
              <a:rPr lang="cs-CZ"/>
              <a:t>TITLE OF THE SLIDE</a:t>
            </a:r>
            <a:endParaRPr lang="en-US"/>
          </a:p>
        </p:txBody>
      </p:sp>
      <p:sp>
        <p:nvSpPr>
          <p:cNvPr id="3" name="Subtitle 2"/>
          <p:cNvSpPr>
            <a:spLocks noGrp="1"/>
          </p:cNvSpPr>
          <p:nvPr>
            <p:ph type="subTitle" idx="1" hasCustomPrompt="1"/>
          </p:nvPr>
        </p:nvSpPr>
        <p:spPr>
          <a:xfrm>
            <a:off x="360005" y="4197768"/>
            <a:ext cx="8614395" cy="675740"/>
          </a:xfrm>
        </p:spPr>
        <p:txBody>
          <a:bodyPr lIns="0" tIns="0" rIns="0" bIns="0" anchor="b" anchorCtr="0">
            <a:normAutofit/>
          </a:bodyPr>
          <a:lstStyle>
            <a:lvl1pPr marL="0" indent="0" algn="l">
              <a:lnSpc>
                <a:spcPts val="2175"/>
              </a:lnSpc>
              <a:spcBef>
                <a:spcPts val="0"/>
              </a:spcBef>
              <a:buNone/>
              <a:defRPr sz="2025" b="0">
                <a:latin typeface="+mn-lt"/>
              </a:defRPr>
            </a:lvl1pPr>
            <a:lvl2pPr marL="342863" indent="0" algn="ctr">
              <a:buNone/>
              <a:defRPr sz="1500"/>
            </a:lvl2pPr>
            <a:lvl3pPr marL="685724" indent="0" algn="ctr">
              <a:buNone/>
              <a:defRPr sz="1350"/>
            </a:lvl3pPr>
            <a:lvl4pPr marL="1028586" indent="0" algn="ctr">
              <a:buNone/>
              <a:defRPr sz="1199"/>
            </a:lvl4pPr>
            <a:lvl5pPr marL="1371449" indent="0" algn="ctr">
              <a:buNone/>
              <a:defRPr sz="1199"/>
            </a:lvl5pPr>
            <a:lvl6pPr marL="1714310" indent="0" algn="ctr">
              <a:buNone/>
              <a:defRPr sz="1199"/>
            </a:lvl6pPr>
            <a:lvl7pPr marL="2057173" indent="0" algn="ctr">
              <a:buNone/>
              <a:defRPr sz="1199"/>
            </a:lvl7pPr>
            <a:lvl8pPr marL="2400034" indent="0" algn="ctr">
              <a:buNone/>
              <a:defRPr sz="1199"/>
            </a:lvl8pPr>
            <a:lvl9pPr marL="2742896" indent="0" algn="ctr">
              <a:buNone/>
              <a:defRPr sz="1199"/>
            </a:lvl9pPr>
          </a:lstStyle>
          <a:p>
            <a:r>
              <a:rPr lang="cs-CZ" err="1"/>
              <a:t>Regular</a:t>
            </a:r>
            <a:r>
              <a:rPr lang="cs-CZ"/>
              <a:t> text</a:t>
            </a:r>
            <a:endParaRPr lang="en-US"/>
          </a:p>
        </p:txBody>
      </p:sp>
      <p:sp>
        <p:nvSpPr>
          <p:cNvPr id="5" name="Zástupný symbol pro text 4">
            <a:extLst>
              <a:ext uri="{FF2B5EF4-FFF2-40B4-BE49-F238E27FC236}">
                <a16:creationId xmlns:a16="http://schemas.microsoft.com/office/drawing/2014/main" id="{44CA19BB-91B9-4ADA-A983-FD1BEE996705}"/>
              </a:ext>
            </a:extLst>
          </p:cNvPr>
          <p:cNvSpPr>
            <a:spLocks noGrp="1"/>
          </p:cNvSpPr>
          <p:nvPr>
            <p:ph type="body" sz="quarter" idx="10" hasCustomPrompt="1"/>
          </p:nvPr>
        </p:nvSpPr>
        <p:spPr>
          <a:xfrm>
            <a:off x="1419436"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
        <p:nvSpPr>
          <p:cNvPr id="6" name="Zástupný symbol pro text 4">
            <a:extLst>
              <a:ext uri="{FF2B5EF4-FFF2-40B4-BE49-F238E27FC236}">
                <a16:creationId xmlns:a16="http://schemas.microsoft.com/office/drawing/2014/main" id="{3777AA91-771F-4CB2-BD40-9AD5846963F4}"/>
              </a:ext>
            </a:extLst>
          </p:cNvPr>
          <p:cNvSpPr>
            <a:spLocks noGrp="1"/>
          </p:cNvSpPr>
          <p:nvPr>
            <p:ph type="body" sz="quarter" idx="11" hasCustomPrompt="1"/>
          </p:nvPr>
        </p:nvSpPr>
        <p:spPr>
          <a:xfrm>
            <a:off x="3700558"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
        <p:nvSpPr>
          <p:cNvPr id="7" name="Zástupný symbol pro text 4">
            <a:extLst>
              <a:ext uri="{FF2B5EF4-FFF2-40B4-BE49-F238E27FC236}">
                <a16:creationId xmlns:a16="http://schemas.microsoft.com/office/drawing/2014/main" id="{092245EC-493F-4C03-B0D5-13C443FC94D6}"/>
              </a:ext>
            </a:extLst>
          </p:cNvPr>
          <p:cNvSpPr>
            <a:spLocks noGrp="1"/>
          </p:cNvSpPr>
          <p:nvPr>
            <p:ph type="body" sz="quarter" idx="12" hasCustomPrompt="1"/>
          </p:nvPr>
        </p:nvSpPr>
        <p:spPr>
          <a:xfrm>
            <a:off x="5981682"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Tree>
    <p:extLst>
      <p:ext uri="{BB962C8B-B14F-4D97-AF65-F5344CB8AC3E}">
        <p14:creationId xmlns:p14="http://schemas.microsoft.com/office/powerpoint/2010/main" val="35141494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43114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41585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53549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454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6AF3A-F779-4003-BA66-79E3DF4EFBA3}" type="datetimeFigureOut">
              <a:rPr lang="cs-CZ" smtClean="0"/>
              <a:t>31.10.2022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21155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6AF3A-F779-4003-BA66-79E3DF4EFBA3}" type="datetimeFigureOut">
              <a:rPr lang="cs-CZ" smtClean="0"/>
              <a:t>31.10.2022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48201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818715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6AF3A-F779-4003-BA66-79E3DF4EFBA3}" type="datetimeFigureOut">
              <a:rPr lang="cs-CZ" smtClean="0"/>
              <a:t>31.10.2022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017069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63319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64110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81826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022597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peci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6" y="270002"/>
            <a:ext cx="8142445" cy="764231"/>
          </a:xfrm>
        </p:spPr>
        <p:txBody>
          <a:bodyPr lIns="0" tIns="0" rIns="0" bIns="0" anchor="t" anchorCtr="0">
            <a:noAutofit/>
          </a:bodyPr>
          <a:lstStyle>
            <a:lvl1pPr algn="l">
              <a:defRPr sz="2025" b="1" cap="all" baseline="0">
                <a:latin typeface="+mn-lt"/>
              </a:defRPr>
            </a:lvl1pPr>
          </a:lstStyle>
          <a:p>
            <a:r>
              <a:rPr lang="cs-CZ"/>
              <a:t>TITLE OF THE SLIDE</a:t>
            </a:r>
            <a:endParaRPr lang="en-US"/>
          </a:p>
        </p:txBody>
      </p:sp>
      <p:sp>
        <p:nvSpPr>
          <p:cNvPr id="3" name="Subtitle 2"/>
          <p:cNvSpPr>
            <a:spLocks noGrp="1"/>
          </p:cNvSpPr>
          <p:nvPr>
            <p:ph type="subTitle" idx="1" hasCustomPrompt="1"/>
          </p:nvPr>
        </p:nvSpPr>
        <p:spPr>
          <a:xfrm>
            <a:off x="360005" y="4197768"/>
            <a:ext cx="8614395" cy="675740"/>
          </a:xfrm>
        </p:spPr>
        <p:txBody>
          <a:bodyPr lIns="0" tIns="0" rIns="0" bIns="0" anchor="b" anchorCtr="0">
            <a:normAutofit/>
          </a:bodyPr>
          <a:lstStyle>
            <a:lvl1pPr marL="0" indent="0" algn="l">
              <a:lnSpc>
                <a:spcPts val="2175"/>
              </a:lnSpc>
              <a:spcBef>
                <a:spcPts val="0"/>
              </a:spcBef>
              <a:buNone/>
              <a:defRPr sz="2025" b="0">
                <a:latin typeface="+mn-lt"/>
              </a:defRPr>
            </a:lvl1pPr>
            <a:lvl2pPr marL="342863" indent="0" algn="ctr">
              <a:buNone/>
              <a:defRPr sz="1500"/>
            </a:lvl2pPr>
            <a:lvl3pPr marL="685724" indent="0" algn="ctr">
              <a:buNone/>
              <a:defRPr sz="1350"/>
            </a:lvl3pPr>
            <a:lvl4pPr marL="1028586" indent="0" algn="ctr">
              <a:buNone/>
              <a:defRPr sz="1199"/>
            </a:lvl4pPr>
            <a:lvl5pPr marL="1371449" indent="0" algn="ctr">
              <a:buNone/>
              <a:defRPr sz="1199"/>
            </a:lvl5pPr>
            <a:lvl6pPr marL="1714310" indent="0" algn="ctr">
              <a:buNone/>
              <a:defRPr sz="1199"/>
            </a:lvl6pPr>
            <a:lvl7pPr marL="2057173" indent="0" algn="ctr">
              <a:buNone/>
              <a:defRPr sz="1199"/>
            </a:lvl7pPr>
            <a:lvl8pPr marL="2400034" indent="0" algn="ctr">
              <a:buNone/>
              <a:defRPr sz="1199"/>
            </a:lvl8pPr>
            <a:lvl9pPr marL="2742896" indent="0" algn="ctr">
              <a:buNone/>
              <a:defRPr sz="1199"/>
            </a:lvl9pPr>
          </a:lstStyle>
          <a:p>
            <a:r>
              <a:rPr lang="cs-CZ" err="1"/>
              <a:t>Regular</a:t>
            </a:r>
            <a:r>
              <a:rPr lang="cs-CZ"/>
              <a:t> text</a:t>
            </a:r>
            <a:endParaRPr lang="en-US"/>
          </a:p>
        </p:txBody>
      </p:sp>
      <p:sp>
        <p:nvSpPr>
          <p:cNvPr id="5" name="Zástupný symbol pro text 4">
            <a:extLst>
              <a:ext uri="{FF2B5EF4-FFF2-40B4-BE49-F238E27FC236}">
                <a16:creationId xmlns:a16="http://schemas.microsoft.com/office/drawing/2014/main" id="{44CA19BB-91B9-4ADA-A983-FD1BEE996705}"/>
              </a:ext>
            </a:extLst>
          </p:cNvPr>
          <p:cNvSpPr>
            <a:spLocks noGrp="1"/>
          </p:cNvSpPr>
          <p:nvPr>
            <p:ph type="body" sz="quarter" idx="10" hasCustomPrompt="1"/>
          </p:nvPr>
        </p:nvSpPr>
        <p:spPr>
          <a:xfrm>
            <a:off x="1419436"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
        <p:nvSpPr>
          <p:cNvPr id="6" name="Zástupný symbol pro text 4">
            <a:extLst>
              <a:ext uri="{FF2B5EF4-FFF2-40B4-BE49-F238E27FC236}">
                <a16:creationId xmlns:a16="http://schemas.microsoft.com/office/drawing/2014/main" id="{3777AA91-771F-4CB2-BD40-9AD5846963F4}"/>
              </a:ext>
            </a:extLst>
          </p:cNvPr>
          <p:cNvSpPr>
            <a:spLocks noGrp="1"/>
          </p:cNvSpPr>
          <p:nvPr>
            <p:ph type="body" sz="quarter" idx="11" hasCustomPrompt="1"/>
          </p:nvPr>
        </p:nvSpPr>
        <p:spPr>
          <a:xfrm>
            <a:off x="3700558"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
        <p:nvSpPr>
          <p:cNvPr id="7" name="Zástupný symbol pro text 4">
            <a:extLst>
              <a:ext uri="{FF2B5EF4-FFF2-40B4-BE49-F238E27FC236}">
                <a16:creationId xmlns:a16="http://schemas.microsoft.com/office/drawing/2014/main" id="{092245EC-493F-4C03-B0D5-13C443FC94D6}"/>
              </a:ext>
            </a:extLst>
          </p:cNvPr>
          <p:cNvSpPr>
            <a:spLocks noGrp="1"/>
          </p:cNvSpPr>
          <p:nvPr>
            <p:ph type="body" sz="quarter" idx="12" hasCustomPrompt="1"/>
          </p:nvPr>
        </p:nvSpPr>
        <p:spPr>
          <a:xfrm>
            <a:off x="5981682" y="2122376"/>
            <a:ext cx="1989455" cy="987237"/>
          </a:xfrm>
        </p:spPr>
        <p:txBody>
          <a:bodyPr lIns="0" tIns="0" rIns="0" bIns="0">
            <a:noAutofit/>
          </a:bodyPr>
          <a:lstStyle>
            <a:lvl1pPr marL="0" indent="0">
              <a:lnSpc>
                <a:spcPts val="1500"/>
              </a:lnSpc>
              <a:spcBef>
                <a:spcPts val="0"/>
              </a:spcBef>
              <a:buNone/>
              <a:defRPr sz="1425">
                <a:solidFill>
                  <a:schemeClr val="tx1"/>
                </a:solidFill>
                <a:latin typeface="+mn-lt"/>
              </a:defRPr>
            </a:lvl1pPr>
          </a:lstStyle>
          <a:p>
            <a:pPr lvl="0"/>
            <a:r>
              <a:rPr lang="cs-CZ" err="1"/>
              <a:t>Small</a:t>
            </a:r>
            <a:r>
              <a:rPr lang="cs-CZ"/>
              <a:t> text</a:t>
            </a:r>
          </a:p>
        </p:txBody>
      </p:sp>
    </p:spTree>
    <p:extLst>
      <p:ext uri="{BB962C8B-B14F-4D97-AF65-F5344CB8AC3E}">
        <p14:creationId xmlns:p14="http://schemas.microsoft.com/office/powerpoint/2010/main" val="218951567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asic">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0005" y="4197768"/>
            <a:ext cx="8614395" cy="675740"/>
          </a:xfrm>
        </p:spPr>
        <p:txBody>
          <a:bodyPr lIns="0" tIns="0" rIns="0" bIns="0" anchor="b" anchorCtr="0">
            <a:normAutofit/>
          </a:bodyPr>
          <a:lstStyle>
            <a:lvl1pPr marL="0" indent="0" algn="l">
              <a:lnSpc>
                <a:spcPts val="2175"/>
              </a:lnSpc>
              <a:spcBef>
                <a:spcPts val="0"/>
              </a:spcBef>
              <a:buNone/>
              <a:defRPr sz="2025">
                <a:latin typeface="+mn-lt"/>
              </a:defRPr>
            </a:lvl1pPr>
            <a:lvl2pPr marL="342863" indent="0" algn="ctr">
              <a:buNone/>
              <a:defRPr sz="1500"/>
            </a:lvl2pPr>
            <a:lvl3pPr marL="685724" indent="0" algn="ctr">
              <a:buNone/>
              <a:defRPr sz="1350"/>
            </a:lvl3pPr>
            <a:lvl4pPr marL="1028586" indent="0" algn="ctr">
              <a:buNone/>
              <a:defRPr sz="1199"/>
            </a:lvl4pPr>
            <a:lvl5pPr marL="1371449" indent="0" algn="ctr">
              <a:buNone/>
              <a:defRPr sz="1199"/>
            </a:lvl5pPr>
            <a:lvl6pPr marL="1714310" indent="0" algn="ctr">
              <a:buNone/>
              <a:defRPr sz="1199"/>
            </a:lvl6pPr>
            <a:lvl7pPr marL="2057173" indent="0" algn="ctr">
              <a:buNone/>
              <a:defRPr sz="1199"/>
            </a:lvl7pPr>
            <a:lvl8pPr marL="2400034" indent="0" algn="ctr">
              <a:buNone/>
              <a:defRPr sz="1199"/>
            </a:lvl8pPr>
            <a:lvl9pPr marL="2742896" indent="0" algn="ctr">
              <a:buNone/>
              <a:defRPr sz="1199"/>
            </a:lvl9pPr>
          </a:lstStyle>
          <a:p>
            <a:r>
              <a:rPr lang="cs-CZ" err="1"/>
              <a:t>Regular</a:t>
            </a:r>
            <a:r>
              <a:rPr lang="cs-CZ"/>
              <a:t> text</a:t>
            </a:r>
            <a:endParaRPr lang="en-US"/>
          </a:p>
        </p:txBody>
      </p:sp>
      <p:sp>
        <p:nvSpPr>
          <p:cNvPr id="7" name="Title 1">
            <a:extLst>
              <a:ext uri="{FF2B5EF4-FFF2-40B4-BE49-F238E27FC236}">
                <a16:creationId xmlns:a16="http://schemas.microsoft.com/office/drawing/2014/main" id="{D49226AB-F8B8-42F1-96DD-A8C427FAB5BB}"/>
              </a:ext>
            </a:extLst>
          </p:cNvPr>
          <p:cNvSpPr>
            <a:spLocks noGrp="1"/>
          </p:cNvSpPr>
          <p:nvPr>
            <p:ph type="ctrTitle" hasCustomPrompt="1"/>
          </p:nvPr>
        </p:nvSpPr>
        <p:spPr>
          <a:xfrm>
            <a:off x="360006" y="270002"/>
            <a:ext cx="8142445" cy="764231"/>
          </a:xfrm>
        </p:spPr>
        <p:txBody>
          <a:bodyPr lIns="0" tIns="0" rIns="0" bIns="0" anchor="t" anchorCtr="0">
            <a:noAutofit/>
          </a:bodyPr>
          <a:lstStyle>
            <a:lvl1pPr algn="l">
              <a:defRPr sz="2025" b="1" cap="all" baseline="0">
                <a:latin typeface="+mn-lt"/>
              </a:defRPr>
            </a:lvl1pPr>
          </a:lstStyle>
          <a:p>
            <a:r>
              <a:rPr lang="cs-CZ"/>
              <a:t>TITLE OF THE SLIDE</a:t>
            </a:r>
            <a:endParaRPr lang="en-US"/>
          </a:p>
        </p:txBody>
      </p:sp>
    </p:spTree>
    <p:extLst>
      <p:ext uri="{BB962C8B-B14F-4D97-AF65-F5344CB8AC3E}">
        <p14:creationId xmlns:p14="http://schemas.microsoft.com/office/powerpoint/2010/main" val="1294548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6AF3A-F779-4003-BA66-79E3DF4EFBA3}" type="datetimeFigureOut">
              <a:rPr lang="cs-CZ" smtClean="0"/>
              <a:t>31.10.2022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368172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242109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6AF3A-F779-4003-BA66-79E3DF4EFBA3}" type="datetimeFigureOut">
              <a:rPr lang="cs-CZ" smtClean="0"/>
              <a:t>31.10.2022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99525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6AF3A-F779-4003-BA66-79E3DF4EFBA3}" type="datetimeFigureOut">
              <a:rPr lang="cs-CZ" smtClean="0"/>
              <a:t>31.10.2022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16045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6AF3A-F779-4003-BA66-79E3DF4EFBA3}" type="datetimeFigureOut">
              <a:rPr lang="cs-CZ" smtClean="0"/>
              <a:t>31.10.2022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8290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05217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DE6AF3A-F779-4003-BA66-79E3DF4EFBA3}" type="datetimeFigureOut">
              <a:rPr lang="cs-CZ" smtClean="0"/>
              <a:t>31.10.2022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14E544-1C08-4D77-B604-C0D25E69F072}" type="slidenum">
              <a:rPr lang="cs-CZ" smtClean="0"/>
              <a:t>‹#›</a:t>
            </a:fld>
            <a:endParaRPr lang="cs-CZ"/>
          </a:p>
        </p:txBody>
      </p:sp>
    </p:spTree>
    <p:extLst>
      <p:ext uri="{BB962C8B-B14F-4D97-AF65-F5344CB8AC3E}">
        <p14:creationId xmlns:p14="http://schemas.microsoft.com/office/powerpoint/2010/main" val="17959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E6AF3A-F779-4003-BA66-79E3DF4EFBA3}" type="datetimeFigureOut">
              <a:rPr lang="cs-CZ" smtClean="0"/>
              <a:t>31.10.2022</a:t>
            </a:fld>
            <a:endParaRPr lang="cs-C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614E544-1C08-4D77-B604-C0D25E69F072}" type="slidenum">
              <a:rPr lang="cs-CZ" smtClean="0"/>
              <a:t>‹#›</a:t>
            </a:fld>
            <a:endParaRPr lang="cs-CZ"/>
          </a:p>
        </p:txBody>
      </p:sp>
    </p:spTree>
    <p:extLst>
      <p:ext uri="{BB962C8B-B14F-4D97-AF65-F5344CB8AC3E}">
        <p14:creationId xmlns:p14="http://schemas.microsoft.com/office/powerpoint/2010/main" val="2913471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4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E6AF3A-F779-4003-BA66-79E3DF4EFBA3}" type="datetimeFigureOut">
              <a:rPr lang="cs-CZ" smtClean="0"/>
              <a:t>31.10.2022</a:t>
            </a:fld>
            <a:endParaRPr lang="cs-C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614E544-1C08-4D77-B604-C0D25E69F072}" type="slidenum">
              <a:rPr lang="cs-CZ" smtClean="0"/>
              <a:t>‹#›</a:t>
            </a:fld>
            <a:endParaRPr lang="cs-CZ"/>
          </a:p>
        </p:txBody>
      </p:sp>
    </p:spTree>
    <p:extLst>
      <p:ext uri="{BB962C8B-B14F-4D97-AF65-F5344CB8AC3E}">
        <p14:creationId xmlns:p14="http://schemas.microsoft.com/office/powerpoint/2010/main" val="11236306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microsoft.com/office/2018/10/relationships/comments" Target="../comments/modernComment_16D_1200089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dow">
            <a:extLst>
              <a:ext uri="{FF2B5EF4-FFF2-40B4-BE49-F238E27FC236}">
                <a16:creationId xmlns:a16="http://schemas.microsoft.com/office/drawing/2014/main" id="{AD5DC98B-6B93-4390-9FEC-FBCEEF6CB6E4}"/>
              </a:ext>
            </a:extLst>
          </p:cNvPr>
          <p:cNvSpPr/>
          <p:nvPr/>
        </p:nvSpPr>
        <p:spPr>
          <a:xfrm>
            <a:off x="3274995" y="3518458"/>
            <a:ext cx="2572154" cy="198626"/>
          </a:xfrm>
          <a:prstGeom prst="ellipse">
            <a:avLst/>
          </a:prstGeom>
          <a:solidFill>
            <a:schemeClr val="bg1">
              <a:lumMod val="50000"/>
              <a:alpha val="1000"/>
            </a:schemeClr>
          </a:solidFill>
          <a:ln w="0">
            <a:noFill/>
          </a:ln>
          <a:effectLst>
            <a:glow rad="1905000">
              <a:schemeClr val="tx1">
                <a:lumMod val="65000"/>
                <a:lumOff val="35000"/>
                <a:alpha val="17000"/>
              </a:schemeClr>
            </a:glow>
            <a:outerShdw blurRad="63500" dist="50800" dir="5400000" sx="1000" sy="1000" algn="ctr" rotWithShape="0">
              <a:schemeClr val="tx1">
                <a:lumMod val="85000"/>
                <a:lumOff val="1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47"/>
            <a:endParaRPr lang="en-GB" sz="1013">
              <a:solidFill>
                <a:prstClr val="white"/>
              </a:solidFill>
              <a:latin typeface="Calibri" panose="020F0502020204030204"/>
            </a:endParaRPr>
          </a:p>
        </p:txBody>
      </p:sp>
      <p:pic>
        <p:nvPicPr>
          <p:cNvPr id="6" name="Obrázek 5">
            <a:extLst>
              <a:ext uri="{FF2B5EF4-FFF2-40B4-BE49-F238E27FC236}">
                <a16:creationId xmlns:a16="http://schemas.microsoft.com/office/drawing/2014/main" id="{A191BD7C-7CD5-43B0-A4A8-9EF2EB6C5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287" y="905697"/>
            <a:ext cx="5517520" cy="4138140"/>
          </a:xfrm>
          <a:prstGeom prst="rect">
            <a:avLst/>
          </a:prstGeom>
        </p:spPr>
      </p:pic>
      <p:pic>
        <p:nvPicPr>
          <p:cNvPr id="10" name="Obrázek 9">
            <a:extLst>
              <a:ext uri="{FF2B5EF4-FFF2-40B4-BE49-F238E27FC236}">
                <a16:creationId xmlns:a16="http://schemas.microsoft.com/office/drawing/2014/main" id="{92649E99-DFA9-487B-A644-96A1CFB73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807" y="4270779"/>
            <a:ext cx="1038989" cy="545213"/>
          </a:xfrm>
          <a:prstGeom prst="rect">
            <a:avLst/>
          </a:prstGeom>
        </p:spPr>
      </p:pic>
      <p:sp>
        <p:nvSpPr>
          <p:cNvPr id="2" name="Nadpis 1">
            <a:extLst>
              <a:ext uri="{FF2B5EF4-FFF2-40B4-BE49-F238E27FC236}">
                <a16:creationId xmlns:a16="http://schemas.microsoft.com/office/drawing/2014/main" id="{6BB26599-D2A2-43C2-ACDF-8A8AD30D62C5}"/>
              </a:ext>
            </a:extLst>
          </p:cNvPr>
          <p:cNvSpPr>
            <a:spLocks noGrp="1"/>
          </p:cNvSpPr>
          <p:nvPr>
            <p:ph type="ctrTitle"/>
          </p:nvPr>
        </p:nvSpPr>
        <p:spPr>
          <a:xfrm>
            <a:off x="302477" y="470577"/>
            <a:ext cx="8539046" cy="889497"/>
          </a:xfrm>
        </p:spPr>
        <p:txBody>
          <a:bodyPr/>
          <a:lstStyle/>
          <a:p>
            <a:pPr algn="ctr"/>
            <a:r>
              <a:rPr lang="en-US" sz="2100"/>
              <a:t>Information on </a:t>
            </a:r>
            <a:br>
              <a:rPr lang="en-US" sz="2025"/>
            </a:br>
            <a:r>
              <a:rPr lang="en-US" sz="3300">
                <a:solidFill>
                  <a:srgbClr val="E0B002"/>
                </a:solidFill>
              </a:rPr>
              <a:t>VOLUNTARY RELOCATION procedure</a:t>
            </a:r>
            <a:endParaRPr lang="cs-CZ" sz="2100"/>
          </a:p>
        </p:txBody>
      </p:sp>
    </p:spTree>
    <p:extLst>
      <p:ext uri="{BB962C8B-B14F-4D97-AF65-F5344CB8AC3E}">
        <p14:creationId xmlns:p14="http://schemas.microsoft.com/office/powerpoint/2010/main" val="246826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a:extLst>
              <a:ext uri="{FF2B5EF4-FFF2-40B4-BE49-F238E27FC236}">
                <a16:creationId xmlns:a16="http://schemas.microsoft.com/office/drawing/2014/main" id="{9CE75E16-5F60-4C8D-9535-E9B57CDB3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10" y="-130629"/>
            <a:ext cx="6858000" cy="5143500"/>
          </a:xfrm>
          <a:prstGeom prst="rect">
            <a:avLst/>
          </a:prstGeom>
        </p:spPr>
      </p:pic>
      <p:sp>
        <p:nvSpPr>
          <p:cNvPr id="8" name="Podnadpis 7">
            <a:extLst>
              <a:ext uri="{FF2B5EF4-FFF2-40B4-BE49-F238E27FC236}">
                <a16:creationId xmlns:a16="http://schemas.microsoft.com/office/drawing/2014/main" id="{776B2FDD-8C43-4F0A-B03E-F95AD3DDA61E}"/>
              </a:ext>
            </a:extLst>
          </p:cNvPr>
          <p:cNvSpPr>
            <a:spLocks noGrp="1"/>
          </p:cNvSpPr>
          <p:nvPr>
            <p:ph type="subTitle" idx="1"/>
          </p:nvPr>
        </p:nvSpPr>
        <p:spPr>
          <a:xfrm>
            <a:off x="379676" y="2840507"/>
            <a:ext cx="4533801" cy="1936727"/>
          </a:xfrm>
        </p:spPr>
        <p:txBody>
          <a:bodyPr>
            <a:normAutofit fontScale="85000" lnSpcReduction="10000"/>
          </a:bodyPr>
          <a:lstStyle/>
          <a:p>
            <a:r>
              <a:rPr lang="en-GB" sz="2000" dirty="0">
                <a:latin typeface="Raleway"/>
              </a:rPr>
              <a:t>If you</a:t>
            </a:r>
            <a:r>
              <a:rPr lang="en-GB" sz="2000" b="1" dirty="0">
                <a:solidFill>
                  <a:srgbClr val="E0B002"/>
                </a:solidFill>
                <a:latin typeface="Raleway"/>
              </a:rPr>
              <a:t> travel independently to another Member State</a:t>
            </a:r>
            <a:r>
              <a:rPr lang="en-GB" sz="2000" dirty="0">
                <a:latin typeface="Raleway"/>
              </a:rPr>
              <a:t>, you are at risk of irregular stay. If you apply for international protection in another Member State, you can be sent back to Italy. </a:t>
            </a:r>
            <a:endParaRPr lang="en-US">
              <a:cs typeface="Calibri" panose="020F0502020204030204"/>
            </a:endParaRPr>
          </a:p>
          <a:p>
            <a:r>
              <a:rPr lang="en-GB" sz="2000" dirty="0">
                <a:latin typeface="Raleway"/>
              </a:rPr>
              <a:t>This is known as the </a:t>
            </a:r>
            <a:r>
              <a:rPr lang="en-GB" sz="2000" b="1" dirty="0">
                <a:latin typeface="Raleway"/>
              </a:rPr>
              <a:t>‘Dublin procedure</a:t>
            </a:r>
            <a:r>
              <a:rPr lang="en-GB" sz="2000" dirty="0">
                <a:latin typeface="Raleway"/>
              </a:rPr>
              <a:t>’.</a:t>
            </a:r>
            <a:endParaRPr lang="en-GB" sz="2000">
              <a:cs typeface="Calibri"/>
            </a:endParaRPr>
          </a:p>
        </p:txBody>
      </p:sp>
      <p:pic>
        <p:nvPicPr>
          <p:cNvPr id="7" name="Picture 6">
            <a:extLst>
              <a:ext uri="{FF2B5EF4-FFF2-40B4-BE49-F238E27FC236}">
                <a16:creationId xmlns:a16="http://schemas.microsoft.com/office/drawing/2014/main" id="{3B4E5676-12A3-484B-9F3B-A028B0A162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3113" y="946645"/>
            <a:ext cx="7068799" cy="17805224"/>
          </a:xfrm>
          <a:prstGeom prst="rect">
            <a:avLst/>
          </a:prstGeom>
        </p:spPr>
      </p:pic>
    </p:spTree>
    <p:extLst>
      <p:ext uri="{BB962C8B-B14F-4D97-AF65-F5344CB8AC3E}">
        <p14:creationId xmlns:p14="http://schemas.microsoft.com/office/powerpoint/2010/main" val="23526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descr="A picture containing graphical user interface&#10;&#10;Description automatically generated">
            <a:extLst>
              <a:ext uri="{FF2B5EF4-FFF2-40B4-BE49-F238E27FC236}">
                <a16:creationId xmlns:a16="http://schemas.microsoft.com/office/drawing/2014/main" id="{0852E63E-F2E3-457B-92A5-9E58D98D5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666"/>
            <a:ext cx="9700823" cy="5746831"/>
          </a:xfrm>
          <a:prstGeom prst="rect">
            <a:avLst/>
          </a:prstGeom>
        </p:spPr>
      </p:pic>
      <p:pic>
        <p:nvPicPr>
          <p:cNvPr id="12" name="Picture 11" descr="A mannequin wearing a white mask and holding a sword&#10;&#10;Description automatically generated with low confidence">
            <a:extLst>
              <a:ext uri="{FF2B5EF4-FFF2-40B4-BE49-F238E27FC236}">
                <a16:creationId xmlns:a16="http://schemas.microsoft.com/office/drawing/2014/main" id="{947D8568-82BF-4985-87A0-6EEB6B680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178" y="1510551"/>
            <a:ext cx="1594064" cy="2866778"/>
          </a:xfrm>
          <a:prstGeom prst="rect">
            <a:avLst/>
          </a:prstGeom>
        </p:spPr>
      </p:pic>
      <p:sp>
        <p:nvSpPr>
          <p:cNvPr id="7" name="Nadpis 6">
            <a:extLst>
              <a:ext uri="{FF2B5EF4-FFF2-40B4-BE49-F238E27FC236}">
                <a16:creationId xmlns:a16="http://schemas.microsoft.com/office/drawing/2014/main" id="{30C1DE15-CB0F-4B73-8B32-70BCBB67E918}"/>
              </a:ext>
            </a:extLst>
          </p:cNvPr>
          <p:cNvSpPr>
            <a:spLocks noGrp="1"/>
          </p:cNvSpPr>
          <p:nvPr>
            <p:ph type="ctrTitle"/>
          </p:nvPr>
        </p:nvSpPr>
        <p:spPr>
          <a:xfrm>
            <a:off x="340885" y="179472"/>
            <a:ext cx="4231115" cy="1570585"/>
          </a:xfrm>
        </p:spPr>
        <p:txBody>
          <a:bodyPr/>
          <a:lstStyle/>
          <a:p>
            <a:r>
              <a:rPr lang="en-US" sz="2000"/>
              <a:t>your</a:t>
            </a:r>
            <a:br>
              <a:rPr lang="en-US" sz="2000"/>
            </a:br>
            <a:r>
              <a:rPr lang="en-US" sz="3600">
                <a:solidFill>
                  <a:schemeClr val="accent1"/>
                </a:solidFill>
                <a:latin typeface="Raleway" panose="020B0503030101060003" pitchFamily="34" charset="0"/>
              </a:rPr>
              <a:t>rights </a:t>
            </a:r>
            <a:br>
              <a:rPr lang="en-US" sz="3600">
                <a:solidFill>
                  <a:schemeClr val="accent1"/>
                </a:solidFill>
                <a:latin typeface="Raleway" panose="020B0503030101060003" pitchFamily="34" charset="0"/>
              </a:rPr>
            </a:br>
            <a:r>
              <a:rPr lang="en-US" sz="3600">
                <a:solidFill>
                  <a:schemeClr val="accent1"/>
                </a:solidFill>
                <a:latin typeface="Raleway" panose="020B0503030101060003" pitchFamily="34" charset="0"/>
              </a:rPr>
              <a:t>and duties</a:t>
            </a:r>
            <a:br>
              <a:rPr lang="en-US" sz="3600">
                <a:solidFill>
                  <a:schemeClr val="accent1"/>
                </a:solidFill>
                <a:latin typeface="Raleway" panose="020B0503030101060003" pitchFamily="34" charset="0"/>
              </a:rPr>
            </a:br>
            <a:r>
              <a:rPr lang="en-US" sz="2000"/>
              <a:t>during the procedure</a:t>
            </a:r>
            <a:endParaRPr lang="cs-CZ" sz="2000"/>
          </a:p>
        </p:txBody>
      </p:sp>
      <p:pic>
        <p:nvPicPr>
          <p:cNvPr id="14" name="Picture 13" descr="A picture containing toy, doll, vector graphics&#10;&#10;Description automatically generated">
            <a:extLst>
              <a:ext uri="{FF2B5EF4-FFF2-40B4-BE49-F238E27FC236}">
                <a16:creationId xmlns:a16="http://schemas.microsoft.com/office/drawing/2014/main" id="{FF8BB0D4-8257-434F-A050-F8DAC69B9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82" y="2022967"/>
            <a:ext cx="1517572" cy="3120533"/>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283F4BA-38B6-49A7-8B8A-DA87BCCC0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8774" y="1841027"/>
            <a:ext cx="728434" cy="2431685"/>
          </a:xfrm>
          <a:prstGeom prst="rect">
            <a:avLst/>
          </a:prstGeom>
        </p:spPr>
      </p:pic>
      <p:pic>
        <p:nvPicPr>
          <p:cNvPr id="18" name="Picture 17" descr="A person wearing a garment&#10;&#10;Description automatically generated with low confidence">
            <a:extLst>
              <a:ext uri="{FF2B5EF4-FFF2-40B4-BE49-F238E27FC236}">
                <a16:creationId xmlns:a16="http://schemas.microsoft.com/office/drawing/2014/main" id="{026270E1-01E2-4512-97A2-F8B38BAE34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262" y="2134269"/>
            <a:ext cx="1056069" cy="2954526"/>
          </a:xfrm>
          <a:prstGeom prst="rect">
            <a:avLst/>
          </a:prstGeom>
        </p:spPr>
      </p:pic>
    </p:spTree>
    <p:extLst>
      <p:ext uri="{BB962C8B-B14F-4D97-AF65-F5344CB8AC3E}">
        <p14:creationId xmlns:p14="http://schemas.microsoft.com/office/powerpoint/2010/main" val="277065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dnadpis 7">
            <a:extLst>
              <a:ext uri="{FF2B5EF4-FFF2-40B4-BE49-F238E27FC236}">
                <a16:creationId xmlns:a16="http://schemas.microsoft.com/office/drawing/2014/main" id="{69649A32-94FA-448B-9AA2-480D7531144F}"/>
              </a:ext>
            </a:extLst>
          </p:cNvPr>
          <p:cNvSpPr>
            <a:spLocks noGrp="1"/>
          </p:cNvSpPr>
          <p:nvPr>
            <p:ph type="subTitle" idx="1"/>
          </p:nvPr>
        </p:nvSpPr>
        <p:spPr/>
        <p:txBody>
          <a:bodyPr/>
          <a:lstStyle/>
          <a:p>
            <a:r>
              <a:rPr lang="en-US"/>
              <a:t>These procedures are </a:t>
            </a:r>
            <a:r>
              <a:rPr lang="en-US" b="1">
                <a:solidFill>
                  <a:schemeClr val="bg2"/>
                </a:solidFill>
              </a:rPr>
              <a:t>standard</a:t>
            </a:r>
            <a:r>
              <a:rPr lang="en-US"/>
              <a:t> for everyone. </a:t>
            </a:r>
            <a:endParaRPr lang="cs-CZ"/>
          </a:p>
        </p:txBody>
      </p:sp>
      <p:pic>
        <p:nvPicPr>
          <p:cNvPr id="5" name="Picture 4">
            <a:extLst>
              <a:ext uri="{FF2B5EF4-FFF2-40B4-BE49-F238E27FC236}">
                <a16:creationId xmlns:a16="http://schemas.microsoft.com/office/drawing/2014/main" id="{C0646C41-CDA3-44DC-9E3C-EEE3FA2C2868}"/>
              </a:ext>
            </a:extLst>
          </p:cNvPr>
          <p:cNvPicPr>
            <a:picLocks noChangeAspect="1"/>
          </p:cNvPicPr>
          <p:nvPr/>
        </p:nvPicPr>
        <p:blipFill>
          <a:blip r:embed="rId2">
            <a:extLst>
              <a:ext uri="{28A0092B-C50C-407E-A947-70E740481C1C}">
                <a14:useLocalDpi xmlns:a14="http://schemas.microsoft.com/office/drawing/2010/main" val="0"/>
              </a:ext>
            </a:extLst>
          </a:blip>
          <a:srcRect t="6168" b="6168"/>
          <a:stretch/>
        </p:blipFill>
        <p:spPr>
          <a:xfrm>
            <a:off x="-83195" y="0"/>
            <a:ext cx="9310389" cy="5143500"/>
          </a:xfrm>
          <a:prstGeom prst="rect">
            <a:avLst/>
          </a:prstGeom>
        </p:spPr>
      </p:pic>
      <p:pic>
        <p:nvPicPr>
          <p:cNvPr id="4" name="Picture 3">
            <a:extLst>
              <a:ext uri="{FF2B5EF4-FFF2-40B4-BE49-F238E27FC236}">
                <a16:creationId xmlns:a16="http://schemas.microsoft.com/office/drawing/2014/main" id="{D95985B1-782B-4BDB-B03E-1CBD78B3A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55150" y="1004687"/>
            <a:ext cx="1692000" cy="321540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A86E05E-CCE3-48E1-B016-194FE5A7F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635" y="1935975"/>
            <a:ext cx="2674626" cy="2510033"/>
          </a:xfrm>
          <a:prstGeom prst="rect">
            <a:avLst/>
          </a:prstGeom>
        </p:spPr>
      </p:pic>
      <p:pic>
        <p:nvPicPr>
          <p:cNvPr id="3" name="Picture 2">
            <a:extLst>
              <a:ext uri="{FF2B5EF4-FFF2-40B4-BE49-F238E27FC236}">
                <a16:creationId xmlns:a16="http://schemas.microsoft.com/office/drawing/2014/main" id="{D3C8E708-CB5C-4945-A87E-9494F8ED22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48322" y="696924"/>
            <a:ext cx="648000" cy="902043"/>
          </a:xfrm>
          <a:prstGeom prst="rect">
            <a:avLst/>
          </a:prstGeom>
        </p:spPr>
      </p:pic>
      <p:sp>
        <p:nvSpPr>
          <p:cNvPr id="12" name="Podnadpis 7">
            <a:extLst>
              <a:ext uri="{FF2B5EF4-FFF2-40B4-BE49-F238E27FC236}">
                <a16:creationId xmlns:a16="http://schemas.microsoft.com/office/drawing/2014/main" id="{F46A1835-3E01-4919-BDCB-218732B4CF10}"/>
              </a:ext>
            </a:extLst>
          </p:cNvPr>
          <p:cNvSpPr txBox="1">
            <a:spLocks/>
          </p:cNvSpPr>
          <p:nvPr/>
        </p:nvSpPr>
        <p:spPr>
          <a:xfrm>
            <a:off x="468257" y="4292100"/>
            <a:ext cx="8157840" cy="675740"/>
          </a:xfrm>
          <a:prstGeom prst="rect">
            <a:avLst/>
          </a:prstGeom>
        </p:spPr>
        <p:txBody>
          <a:bodyPr vert="horz" lIns="0" tIns="0" rIns="0" bIns="0" rtlCol="0" anchor="b" anchorCtr="0">
            <a:norm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pPr algn="ctr"/>
            <a:r>
              <a:rPr lang="en-US" sz="1800" dirty="0">
                <a:solidFill>
                  <a:srgbClr val="000000"/>
                </a:solidFill>
                <a:latin typeface="Raleway"/>
              </a:rPr>
              <a:t>It is your duty and in your best interest to </a:t>
            </a:r>
            <a:r>
              <a:rPr lang="en-US" sz="1800" b="1" dirty="0">
                <a:solidFill>
                  <a:srgbClr val="E0B002"/>
                </a:solidFill>
                <a:latin typeface="Raleway"/>
              </a:rPr>
              <a:t>cooperate</a:t>
            </a:r>
            <a:r>
              <a:rPr lang="en-US" sz="1800" dirty="0">
                <a:latin typeface="Raleway"/>
              </a:rPr>
              <a:t> with the authorities, telling the truth and sharing all the relevant documents and information.  </a:t>
            </a:r>
            <a:endParaRPr lang="cs-CZ" sz="1800">
              <a:latin typeface="Raleway" panose="020B0503030101060003" pitchFamily="34" charset="0"/>
            </a:endParaRPr>
          </a:p>
        </p:txBody>
      </p:sp>
      <p:pic>
        <p:nvPicPr>
          <p:cNvPr id="9" name="Picture 8">
            <a:extLst>
              <a:ext uri="{FF2B5EF4-FFF2-40B4-BE49-F238E27FC236}">
                <a16:creationId xmlns:a16="http://schemas.microsoft.com/office/drawing/2014/main" id="{1B406F8B-8A67-4216-B87C-9330CF0BBB9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10248" y="1474611"/>
            <a:ext cx="2628000" cy="2766606"/>
          </a:xfrm>
          <a:prstGeom prst="rect">
            <a:avLst/>
          </a:prstGeom>
        </p:spPr>
      </p:pic>
      <p:pic>
        <p:nvPicPr>
          <p:cNvPr id="10" name="Picture 9" descr="Shape, circle&#10;&#10;Description automatically generated">
            <a:extLst>
              <a:ext uri="{FF2B5EF4-FFF2-40B4-BE49-F238E27FC236}">
                <a16:creationId xmlns:a16="http://schemas.microsoft.com/office/drawing/2014/main" id="{3EE72457-67BF-4CC0-BDB5-AB15400ACF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8018" y="958064"/>
            <a:ext cx="612000" cy="1014962"/>
          </a:xfrm>
          <a:prstGeom prst="rect">
            <a:avLst/>
          </a:prstGeom>
        </p:spPr>
      </p:pic>
    </p:spTree>
    <p:extLst>
      <p:ext uri="{BB962C8B-B14F-4D97-AF65-F5344CB8AC3E}">
        <p14:creationId xmlns:p14="http://schemas.microsoft.com/office/powerpoint/2010/main" val="7425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41E724F1-F259-4B26-8995-68F3E443B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950" y="1704363"/>
            <a:ext cx="1225433" cy="1225433"/>
          </a:xfrm>
          <a:prstGeom prst="rect">
            <a:avLst/>
          </a:prstGeom>
        </p:spPr>
      </p:pic>
      <p:sp>
        <p:nvSpPr>
          <p:cNvPr id="4" name="Zástupný symbol pro text 3">
            <a:extLst>
              <a:ext uri="{FF2B5EF4-FFF2-40B4-BE49-F238E27FC236}">
                <a16:creationId xmlns:a16="http://schemas.microsoft.com/office/drawing/2014/main" id="{5A84833E-1D71-4012-9272-F3E1A07C306F}"/>
              </a:ext>
            </a:extLst>
          </p:cNvPr>
          <p:cNvSpPr>
            <a:spLocks noGrp="1"/>
          </p:cNvSpPr>
          <p:nvPr>
            <p:ph type="body" sz="quarter" idx="10"/>
          </p:nvPr>
        </p:nvSpPr>
        <p:spPr>
          <a:xfrm>
            <a:off x="6282323" y="2066316"/>
            <a:ext cx="1802166" cy="501526"/>
          </a:xfrm>
        </p:spPr>
        <p:txBody>
          <a:bodyPr/>
          <a:lstStyle/>
          <a:p>
            <a:r>
              <a:rPr lang="en-US">
                <a:latin typeface="Raleway" panose="020B0503030101060003" pitchFamily="34" charset="0"/>
              </a:rPr>
              <a:t>You have any </a:t>
            </a:r>
            <a:r>
              <a:rPr lang="en-US" b="1">
                <a:latin typeface="Raleway" panose="020B0503030101060003" pitchFamily="34" charset="0"/>
              </a:rPr>
              <a:t>disability</a:t>
            </a:r>
            <a:r>
              <a:rPr lang="en-US">
                <a:latin typeface="Raleway" panose="020B0503030101060003" pitchFamily="34" charset="0"/>
              </a:rPr>
              <a:t> or other </a:t>
            </a:r>
            <a:r>
              <a:rPr lang="en-US" b="1">
                <a:latin typeface="Raleway" panose="020B0503030101060003" pitchFamily="34" charset="0"/>
              </a:rPr>
              <a:t>health issue</a:t>
            </a:r>
            <a:endParaRPr lang="cs-CZ" b="1">
              <a:latin typeface="Raleway" panose="020B0503030101060003" pitchFamily="34" charset="0"/>
            </a:endParaRPr>
          </a:p>
        </p:txBody>
      </p:sp>
      <p:sp>
        <p:nvSpPr>
          <p:cNvPr id="8" name="Zástupný symbol pro text 3">
            <a:extLst>
              <a:ext uri="{FF2B5EF4-FFF2-40B4-BE49-F238E27FC236}">
                <a16:creationId xmlns:a16="http://schemas.microsoft.com/office/drawing/2014/main" id="{80E65803-7858-4772-878A-78B0A716D07E}"/>
              </a:ext>
            </a:extLst>
          </p:cNvPr>
          <p:cNvSpPr txBox="1">
            <a:spLocks/>
          </p:cNvSpPr>
          <p:nvPr/>
        </p:nvSpPr>
        <p:spPr>
          <a:xfrm>
            <a:off x="2381974" y="1832597"/>
            <a:ext cx="1937078" cy="1230860"/>
          </a:xfrm>
          <a:prstGeom prst="rect">
            <a:avLst/>
          </a:prstGeom>
        </p:spPr>
        <p:txBody>
          <a:bodyPr vert="horz" lIns="0" tIns="0" rIns="0" bIns="0" rtlCol="0">
            <a:noAutofit/>
          </a:bodyPr>
          <a:lstStyle>
            <a:lvl1pPr marL="0" indent="0" algn="l" defTabSz="914400" rtl="0" eaLnBrk="1" latinLnBrk="0" hangingPunct="1">
              <a:lnSpc>
                <a:spcPts val="2000"/>
              </a:lnSpc>
              <a:spcBef>
                <a:spcPts val="0"/>
              </a:spcBef>
              <a:buFont typeface="Arial" panose="020B0604020202020204" pitchFamily="34" charset="0"/>
              <a:buNone/>
              <a:defRPr sz="1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a:latin typeface="Raleway" panose="020B0503030101060003" pitchFamily="34" charset="0"/>
              </a:rPr>
              <a:t>You </a:t>
            </a:r>
            <a:r>
              <a:rPr lang="en-US" sz="1425" b="1">
                <a:latin typeface="Raleway" panose="020B0503030101060003" pitchFamily="34" charset="0"/>
              </a:rPr>
              <a:t>don’t feel well</a:t>
            </a:r>
            <a:r>
              <a:rPr lang="en-US" sz="1425">
                <a:latin typeface="Raleway" panose="020B0503030101060003" pitchFamily="34" charset="0"/>
              </a:rPr>
              <a:t>, </a:t>
            </a:r>
            <a:endParaRPr lang="cs-CZ" sz="1425">
              <a:latin typeface="Raleway" panose="020B0503030101060003" pitchFamily="34" charset="0"/>
            </a:endParaRPr>
          </a:p>
          <a:p>
            <a:r>
              <a:rPr lang="en-US" sz="1425">
                <a:latin typeface="Raleway" panose="020B0503030101060003" pitchFamily="34" charset="0"/>
              </a:rPr>
              <a:t>you are </a:t>
            </a:r>
            <a:r>
              <a:rPr lang="en-US" sz="1425" b="1">
                <a:latin typeface="Raleway" panose="020B0503030101060003" pitchFamily="34" charset="0"/>
              </a:rPr>
              <a:t>injured</a:t>
            </a:r>
            <a:r>
              <a:rPr lang="en-US" sz="1425">
                <a:latin typeface="Raleway" panose="020B0503030101060003" pitchFamily="34" charset="0"/>
              </a:rPr>
              <a:t> or need urgent medical assistance</a:t>
            </a:r>
            <a:endParaRPr lang="cs-CZ" sz="1425">
              <a:latin typeface="Raleway" panose="020B0503030101060003" pitchFamily="34" charset="0"/>
            </a:endParaRPr>
          </a:p>
        </p:txBody>
      </p:sp>
      <p:pic>
        <p:nvPicPr>
          <p:cNvPr id="9" name="Obrázek 8">
            <a:extLst>
              <a:ext uri="{FF2B5EF4-FFF2-40B4-BE49-F238E27FC236}">
                <a16:creationId xmlns:a16="http://schemas.microsoft.com/office/drawing/2014/main" id="{C7C92CA1-8261-444E-8179-B24FE152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420" y="1704363"/>
            <a:ext cx="1230860" cy="1230860"/>
          </a:xfrm>
          <a:prstGeom prst="rect">
            <a:avLst/>
          </a:prstGeom>
        </p:spPr>
      </p:pic>
      <p:sp>
        <p:nvSpPr>
          <p:cNvPr id="11" name="Zástupný symbol pro text 3">
            <a:extLst>
              <a:ext uri="{FF2B5EF4-FFF2-40B4-BE49-F238E27FC236}">
                <a16:creationId xmlns:a16="http://schemas.microsoft.com/office/drawing/2014/main" id="{F294F2BE-3F65-4D6B-8137-1AC9A406DD45}"/>
              </a:ext>
            </a:extLst>
          </p:cNvPr>
          <p:cNvSpPr txBox="1">
            <a:spLocks/>
          </p:cNvSpPr>
          <p:nvPr/>
        </p:nvSpPr>
        <p:spPr>
          <a:xfrm>
            <a:off x="2381974" y="4027047"/>
            <a:ext cx="1937078" cy="291327"/>
          </a:xfrm>
          <a:prstGeom prst="rect">
            <a:avLst/>
          </a:prstGeom>
        </p:spPr>
        <p:txBody>
          <a:bodyPr vert="horz" lIns="0" tIns="0" rIns="0" bIns="0" rtlCol="0">
            <a:noAutofit/>
          </a:bodyPr>
          <a:lstStyle>
            <a:lvl1pPr marL="0" indent="0" algn="l" defTabSz="914400" rtl="0" eaLnBrk="1" latinLnBrk="0" hangingPunct="1">
              <a:lnSpc>
                <a:spcPts val="2000"/>
              </a:lnSpc>
              <a:spcBef>
                <a:spcPts val="0"/>
              </a:spcBef>
              <a:buFont typeface="Arial" panose="020B0604020202020204" pitchFamily="34" charset="0"/>
              <a:buNone/>
              <a:defRPr sz="1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a:latin typeface="Raleway" panose="020B0503030101060003" pitchFamily="34" charset="0"/>
              </a:rPr>
              <a:t>You are </a:t>
            </a:r>
            <a:r>
              <a:rPr lang="en-US" sz="1425" b="1">
                <a:latin typeface="Raleway" panose="020B0503030101060003" pitchFamily="34" charset="0"/>
              </a:rPr>
              <a:t>pregnant</a:t>
            </a:r>
            <a:endParaRPr lang="cs-CZ" sz="1425" b="1">
              <a:latin typeface="Raleway" panose="020B0503030101060003" pitchFamily="34" charset="0"/>
            </a:endParaRPr>
          </a:p>
        </p:txBody>
      </p:sp>
      <p:pic>
        <p:nvPicPr>
          <p:cNvPr id="13" name="Obrázek 12">
            <a:extLst>
              <a:ext uri="{FF2B5EF4-FFF2-40B4-BE49-F238E27FC236}">
                <a16:creationId xmlns:a16="http://schemas.microsoft.com/office/drawing/2014/main" id="{36DB0D3E-727F-4338-929B-3F44E6DE5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20" y="3473443"/>
            <a:ext cx="1230860" cy="1230860"/>
          </a:xfrm>
          <a:prstGeom prst="rect">
            <a:avLst/>
          </a:prstGeom>
        </p:spPr>
      </p:pic>
      <p:sp>
        <p:nvSpPr>
          <p:cNvPr id="14" name="Zástupný symbol pro text 3">
            <a:extLst>
              <a:ext uri="{FF2B5EF4-FFF2-40B4-BE49-F238E27FC236}">
                <a16:creationId xmlns:a16="http://schemas.microsoft.com/office/drawing/2014/main" id="{CCF3CD04-1D25-4C78-84FF-5247A2FE8AA4}"/>
              </a:ext>
            </a:extLst>
          </p:cNvPr>
          <p:cNvSpPr txBox="1">
            <a:spLocks/>
          </p:cNvSpPr>
          <p:nvPr/>
        </p:nvSpPr>
        <p:spPr>
          <a:xfrm>
            <a:off x="6282323" y="3950195"/>
            <a:ext cx="1643912" cy="445032"/>
          </a:xfrm>
          <a:prstGeom prst="rect">
            <a:avLst/>
          </a:prstGeom>
        </p:spPr>
        <p:txBody>
          <a:bodyPr vert="horz" lIns="0" tIns="0" rIns="0" bIns="0" rtlCol="0">
            <a:noAutofit/>
          </a:bodyPr>
          <a:lstStyle>
            <a:lvl1pPr marL="0" indent="0" algn="l" defTabSz="914400" rtl="0" eaLnBrk="1" latinLnBrk="0" hangingPunct="1">
              <a:lnSpc>
                <a:spcPts val="2000"/>
              </a:lnSpc>
              <a:spcBef>
                <a:spcPts val="0"/>
              </a:spcBef>
              <a:buFont typeface="Arial" panose="020B0604020202020204" pitchFamily="34" charset="0"/>
              <a:buNone/>
              <a:defRPr sz="1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25">
                <a:latin typeface="Raleway" panose="020B0503030101060003" pitchFamily="34" charset="0"/>
              </a:rPr>
              <a:t>You </a:t>
            </a:r>
            <a:r>
              <a:rPr lang="en-US" sz="1425" b="1">
                <a:latin typeface="Raleway" panose="020B0503030101060003" pitchFamily="34" charset="0"/>
              </a:rPr>
              <a:t>don’t currently feel safe</a:t>
            </a:r>
            <a:endParaRPr lang="cs-CZ" sz="1425" b="1">
              <a:latin typeface="Raleway" panose="020B0503030101060003" pitchFamily="34" charset="0"/>
            </a:endParaRPr>
          </a:p>
        </p:txBody>
      </p:sp>
      <p:pic>
        <p:nvPicPr>
          <p:cNvPr id="15" name="Obrázek 14">
            <a:extLst>
              <a:ext uri="{FF2B5EF4-FFF2-40B4-BE49-F238E27FC236}">
                <a16:creationId xmlns:a16="http://schemas.microsoft.com/office/drawing/2014/main" id="{4A760691-F5C8-4650-AF44-EAAFC721D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950" y="3478870"/>
            <a:ext cx="1225433" cy="1225433"/>
          </a:xfrm>
          <a:prstGeom prst="rect">
            <a:avLst/>
          </a:prstGeom>
        </p:spPr>
      </p:pic>
      <p:sp>
        <p:nvSpPr>
          <p:cNvPr id="17" name="Nadpis 6">
            <a:extLst>
              <a:ext uri="{FF2B5EF4-FFF2-40B4-BE49-F238E27FC236}">
                <a16:creationId xmlns:a16="http://schemas.microsoft.com/office/drawing/2014/main" id="{02890656-1C9B-7849-32EA-7655B79D43C1}"/>
              </a:ext>
            </a:extLst>
          </p:cNvPr>
          <p:cNvSpPr>
            <a:spLocks noGrp="1"/>
          </p:cNvSpPr>
          <p:nvPr>
            <p:ph type="ctrTitle"/>
          </p:nvPr>
        </p:nvSpPr>
        <p:spPr>
          <a:xfrm>
            <a:off x="497014" y="306919"/>
            <a:ext cx="8149972" cy="1399595"/>
          </a:xfrm>
        </p:spPr>
        <p:txBody>
          <a:bodyPr/>
          <a:lstStyle/>
          <a:p>
            <a:r>
              <a:rPr lang="en-US" sz="1800"/>
              <a:t>please let the officials know if you have any</a:t>
            </a:r>
            <a:br>
              <a:rPr lang="en-US" sz="1800"/>
            </a:br>
            <a:r>
              <a:rPr lang="en-US" sz="3200">
                <a:solidFill>
                  <a:schemeClr val="accent1"/>
                </a:solidFill>
                <a:latin typeface="Raleway" panose="020B0503030101060003" pitchFamily="34" charset="0"/>
              </a:rPr>
              <a:t>vulnerability and specific needs</a:t>
            </a:r>
            <a:br>
              <a:rPr lang="en-US" sz="3200">
                <a:solidFill>
                  <a:schemeClr val="accent1"/>
                </a:solidFill>
                <a:latin typeface="Raleway" panose="020B0503030101060003" pitchFamily="34" charset="0"/>
              </a:rPr>
            </a:br>
            <a:r>
              <a:rPr lang="en-US" sz="1800"/>
              <a:t>such as:</a:t>
            </a:r>
            <a:endParaRPr lang="cs-CZ" sz="1800"/>
          </a:p>
        </p:txBody>
      </p:sp>
    </p:spTree>
    <p:extLst>
      <p:ext uri="{BB962C8B-B14F-4D97-AF65-F5344CB8AC3E}">
        <p14:creationId xmlns:p14="http://schemas.microsoft.com/office/powerpoint/2010/main" val="243882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dnadpis 7">
            <a:extLst>
              <a:ext uri="{FF2B5EF4-FFF2-40B4-BE49-F238E27FC236}">
                <a16:creationId xmlns:a16="http://schemas.microsoft.com/office/drawing/2014/main" id="{69649A32-94FA-448B-9AA2-480D7531144F}"/>
              </a:ext>
            </a:extLst>
          </p:cNvPr>
          <p:cNvSpPr>
            <a:spLocks noGrp="1"/>
          </p:cNvSpPr>
          <p:nvPr>
            <p:ph type="subTitle" idx="1"/>
          </p:nvPr>
        </p:nvSpPr>
        <p:spPr/>
        <p:txBody>
          <a:bodyPr/>
          <a:lstStyle/>
          <a:p>
            <a:r>
              <a:rPr lang="en-US"/>
              <a:t>These procedures are </a:t>
            </a:r>
            <a:r>
              <a:rPr lang="en-US" b="1">
                <a:solidFill>
                  <a:schemeClr val="bg2"/>
                </a:solidFill>
              </a:rPr>
              <a:t>standard</a:t>
            </a:r>
            <a:r>
              <a:rPr lang="en-US"/>
              <a:t> for everyone. </a:t>
            </a:r>
            <a:endParaRPr lang="cs-CZ"/>
          </a:p>
        </p:txBody>
      </p:sp>
      <p:pic>
        <p:nvPicPr>
          <p:cNvPr id="5" name="Picture 4">
            <a:extLst>
              <a:ext uri="{FF2B5EF4-FFF2-40B4-BE49-F238E27FC236}">
                <a16:creationId xmlns:a16="http://schemas.microsoft.com/office/drawing/2014/main" id="{C0646C41-CDA3-44DC-9E3C-EEE3FA2C2868}"/>
              </a:ext>
            </a:extLst>
          </p:cNvPr>
          <p:cNvPicPr>
            <a:picLocks noChangeAspect="1"/>
          </p:cNvPicPr>
          <p:nvPr/>
        </p:nvPicPr>
        <p:blipFill>
          <a:blip r:embed="rId2">
            <a:extLst>
              <a:ext uri="{28A0092B-C50C-407E-A947-70E740481C1C}">
                <a14:useLocalDpi xmlns:a14="http://schemas.microsoft.com/office/drawing/2010/main" val="0"/>
              </a:ext>
            </a:extLst>
          </a:blip>
          <a:srcRect t="6168" b="6168"/>
          <a:stretch/>
        </p:blipFill>
        <p:spPr>
          <a:xfrm>
            <a:off x="-83195" y="0"/>
            <a:ext cx="9310389" cy="5143500"/>
          </a:xfrm>
          <a:prstGeom prst="rect">
            <a:avLst/>
          </a:prstGeom>
        </p:spPr>
      </p:pic>
      <p:pic>
        <p:nvPicPr>
          <p:cNvPr id="4" name="Picture 3">
            <a:extLst>
              <a:ext uri="{FF2B5EF4-FFF2-40B4-BE49-F238E27FC236}">
                <a16:creationId xmlns:a16="http://schemas.microsoft.com/office/drawing/2014/main" id="{D95985B1-782B-4BDB-B03E-1CBD78B3A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94722" y="847883"/>
            <a:ext cx="1866073" cy="3264833"/>
          </a:xfrm>
          <a:prstGeom prst="rect">
            <a:avLst/>
          </a:prstGeom>
        </p:spPr>
      </p:pic>
      <p:pic>
        <p:nvPicPr>
          <p:cNvPr id="3" name="interprete" descr="A picture containing text, vector graphics, toy, doll&#10;&#10;Description automatically generated">
            <a:extLst>
              <a:ext uri="{FF2B5EF4-FFF2-40B4-BE49-F238E27FC236}">
                <a16:creationId xmlns:a16="http://schemas.microsoft.com/office/drawing/2014/main" id="{3AA4326F-FE0F-448B-B7D2-36E1135E9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879" y="269992"/>
            <a:ext cx="1328433" cy="2146132"/>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A86E05E-CCE3-48E1-B016-194FE5A7FA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239" y="1687731"/>
            <a:ext cx="2674627" cy="2510033"/>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1B406F8B-8A67-4216-B87C-9330CF0BB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8612" y="561361"/>
            <a:ext cx="2734507" cy="3652138"/>
          </a:xfrm>
          <a:prstGeom prst="rect">
            <a:avLst/>
          </a:prstGeom>
        </p:spPr>
      </p:pic>
      <p:sp>
        <p:nvSpPr>
          <p:cNvPr id="11" name="Podnadpis 7">
            <a:extLst>
              <a:ext uri="{FF2B5EF4-FFF2-40B4-BE49-F238E27FC236}">
                <a16:creationId xmlns:a16="http://schemas.microsoft.com/office/drawing/2014/main" id="{8D6B7CE2-BB36-4AE1-8AD7-13CAB9B5580E}"/>
              </a:ext>
            </a:extLst>
          </p:cNvPr>
          <p:cNvSpPr txBox="1">
            <a:spLocks/>
          </p:cNvSpPr>
          <p:nvPr/>
        </p:nvSpPr>
        <p:spPr>
          <a:xfrm>
            <a:off x="703958" y="4297156"/>
            <a:ext cx="7875249" cy="659176"/>
          </a:xfrm>
          <a:prstGeom prst="rect">
            <a:avLst/>
          </a:prstGeom>
        </p:spPr>
        <p:txBody>
          <a:bodyPr vert="horz" lIns="0" tIns="0" rIns="0" bIns="0" rtlCol="0" anchor="b" anchorCtr="0">
            <a:norm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pPr algn="ctr"/>
            <a:r>
              <a:rPr lang="en-US" sz="1800" dirty="0">
                <a:latin typeface="Raleway"/>
              </a:rPr>
              <a:t>An </a:t>
            </a:r>
            <a:r>
              <a:rPr lang="en-US" sz="1800" b="1" dirty="0">
                <a:solidFill>
                  <a:srgbClr val="E0B002"/>
                </a:solidFill>
                <a:latin typeface="Raleway"/>
              </a:rPr>
              <a:t>interpreter</a:t>
            </a:r>
            <a:r>
              <a:rPr lang="en-US" sz="1800" dirty="0">
                <a:latin typeface="Raleway"/>
              </a:rPr>
              <a:t> will be available, if necessary. </a:t>
            </a:r>
            <a:endParaRPr lang="en-US" sz="1800" dirty="0">
              <a:latin typeface="Raleway" panose="020B0503030101060003" pitchFamily="34" charset="0"/>
            </a:endParaRPr>
          </a:p>
          <a:p>
            <a:r>
              <a:rPr lang="en-US" sz="1800" dirty="0">
                <a:latin typeface="Raleway"/>
              </a:rPr>
              <a:t>Tell the authorities if you do not understand the official or the interpreter.</a:t>
            </a:r>
            <a:endParaRPr lang="cs-CZ" sz="1800" dirty="0">
              <a:latin typeface="Raleway"/>
            </a:endParaRPr>
          </a:p>
        </p:txBody>
      </p:sp>
    </p:spTree>
    <p:extLst>
      <p:ext uri="{BB962C8B-B14F-4D97-AF65-F5344CB8AC3E}">
        <p14:creationId xmlns:p14="http://schemas.microsoft.com/office/powerpoint/2010/main" val="267162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dnadpis 7">
            <a:extLst>
              <a:ext uri="{FF2B5EF4-FFF2-40B4-BE49-F238E27FC236}">
                <a16:creationId xmlns:a16="http://schemas.microsoft.com/office/drawing/2014/main" id="{69649A32-94FA-448B-9AA2-480D7531144F}"/>
              </a:ext>
            </a:extLst>
          </p:cNvPr>
          <p:cNvSpPr>
            <a:spLocks noGrp="1"/>
          </p:cNvSpPr>
          <p:nvPr>
            <p:ph type="subTitle" idx="1"/>
          </p:nvPr>
        </p:nvSpPr>
        <p:spPr/>
        <p:txBody>
          <a:bodyPr/>
          <a:lstStyle/>
          <a:p>
            <a:r>
              <a:rPr lang="en-US"/>
              <a:t>These procedures are </a:t>
            </a:r>
            <a:r>
              <a:rPr lang="en-US" b="1">
                <a:solidFill>
                  <a:schemeClr val="bg2"/>
                </a:solidFill>
              </a:rPr>
              <a:t>standard</a:t>
            </a:r>
            <a:r>
              <a:rPr lang="en-US"/>
              <a:t> for everyone. </a:t>
            </a:r>
            <a:endParaRPr lang="cs-CZ"/>
          </a:p>
        </p:txBody>
      </p:sp>
      <p:pic>
        <p:nvPicPr>
          <p:cNvPr id="5" name="Picture 4">
            <a:extLst>
              <a:ext uri="{FF2B5EF4-FFF2-40B4-BE49-F238E27FC236}">
                <a16:creationId xmlns:a16="http://schemas.microsoft.com/office/drawing/2014/main" id="{C0646C41-CDA3-44DC-9E3C-EEE3FA2C2868}"/>
              </a:ext>
            </a:extLst>
          </p:cNvPr>
          <p:cNvPicPr>
            <a:picLocks noChangeAspect="1"/>
          </p:cNvPicPr>
          <p:nvPr/>
        </p:nvPicPr>
        <p:blipFill>
          <a:blip r:embed="rId2">
            <a:extLst>
              <a:ext uri="{28A0092B-C50C-407E-A947-70E740481C1C}">
                <a14:useLocalDpi xmlns:a14="http://schemas.microsoft.com/office/drawing/2010/main" val="0"/>
              </a:ext>
            </a:extLst>
          </a:blip>
          <a:srcRect t="6168" b="6168"/>
          <a:stretch/>
        </p:blipFill>
        <p:spPr>
          <a:xfrm>
            <a:off x="-83195" y="0"/>
            <a:ext cx="9310389" cy="5143500"/>
          </a:xfrm>
          <a:prstGeom prst="rect">
            <a:avLst/>
          </a:prstGeom>
        </p:spPr>
      </p:pic>
      <p:pic>
        <p:nvPicPr>
          <p:cNvPr id="4" name="Picture 3">
            <a:extLst>
              <a:ext uri="{FF2B5EF4-FFF2-40B4-BE49-F238E27FC236}">
                <a16:creationId xmlns:a16="http://schemas.microsoft.com/office/drawing/2014/main" id="{D95985B1-782B-4BDB-B03E-1CBD78B3A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3739" y="552814"/>
            <a:ext cx="1907791" cy="343492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A86E05E-CCE3-48E1-B016-194FE5A7F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341" y="1545206"/>
            <a:ext cx="2674626" cy="2510033"/>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1B406F8B-8A67-4216-B87C-9330CF0BB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654" y="340314"/>
            <a:ext cx="2734506" cy="3652137"/>
          </a:xfrm>
          <a:prstGeom prst="rect">
            <a:avLst/>
          </a:prstGeom>
        </p:spPr>
      </p:pic>
      <p:sp>
        <p:nvSpPr>
          <p:cNvPr id="10" name="Podnadpis 7">
            <a:extLst>
              <a:ext uri="{FF2B5EF4-FFF2-40B4-BE49-F238E27FC236}">
                <a16:creationId xmlns:a16="http://schemas.microsoft.com/office/drawing/2014/main" id="{341CA78E-4593-4E7B-8B9A-4EDAE4C80CAE}"/>
              </a:ext>
            </a:extLst>
          </p:cNvPr>
          <p:cNvSpPr txBox="1">
            <a:spLocks/>
          </p:cNvSpPr>
          <p:nvPr/>
        </p:nvSpPr>
        <p:spPr>
          <a:xfrm>
            <a:off x="246240" y="3990541"/>
            <a:ext cx="8841923" cy="908424"/>
          </a:xfrm>
          <a:prstGeom prst="rect">
            <a:avLst/>
          </a:prstGeom>
        </p:spPr>
        <p:txBody>
          <a:bodyPr vert="horz" lIns="0" tIns="0" rIns="0" bIns="0" rtlCol="0" anchor="b" anchorCtr="0">
            <a:no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pPr algn="ctr">
              <a:lnSpc>
                <a:spcPct val="120000"/>
              </a:lnSpc>
            </a:pPr>
            <a:r>
              <a:rPr lang="en-US" sz="1800" dirty="0">
                <a:latin typeface="Raleway"/>
              </a:rPr>
              <a:t>You have the right to </a:t>
            </a:r>
            <a:r>
              <a:rPr lang="en-US" sz="1800" b="1" dirty="0">
                <a:solidFill>
                  <a:srgbClr val="E0B002"/>
                </a:solidFill>
                <a:latin typeface="Raleway"/>
              </a:rPr>
              <a:t>be informed. </a:t>
            </a:r>
            <a:r>
              <a:rPr lang="en-US" sz="1800" dirty="0">
                <a:latin typeface="Raleway"/>
              </a:rPr>
              <a:t>The officer who will register your application will inform you about your rights and duties and about each step of the procedure. </a:t>
            </a:r>
          </a:p>
        </p:txBody>
      </p:sp>
    </p:spTree>
    <p:extLst>
      <p:ext uri="{BB962C8B-B14F-4D97-AF65-F5344CB8AC3E}">
        <p14:creationId xmlns:p14="http://schemas.microsoft.com/office/powerpoint/2010/main" val="335247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odnadpis 7">
            <a:extLst>
              <a:ext uri="{FF2B5EF4-FFF2-40B4-BE49-F238E27FC236}">
                <a16:creationId xmlns:a16="http://schemas.microsoft.com/office/drawing/2014/main" id="{69649A32-94FA-448B-9AA2-480D7531144F}"/>
              </a:ext>
            </a:extLst>
          </p:cNvPr>
          <p:cNvSpPr>
            <a:spLocks noGrp="1"/>
          </p:cNvSpPr>
          <p:nvPr>
            <p:ph type="subTitle" idx="1"/>
          </p:nvPr>
        </p:nvSpPr>
        <p:spPr/>
        <p:txBody>
          <a:bodyPr/>
          <a:lstStyle/>
          <a:p>
            <a:r>
              <a:rPr lang="en-US"/>
              <a:t>These procedures are </a:t>
            </a:r>
            <a:r>
              <a:rPr lang="en-US" b="1">
                <a:solidFill>
                  <a:schemeClr val="bg2"/>
                </a:solidFill>
              </a:rPr>
              <a:t>standard</a:t>
            </a:r>
            <a:r>
              <a:rPr lang="en-US"/>
              <a:t> for everyone. </a:t>
            </a:r>
            <a:endParaRPr lang="cs-CZ"/>
          </a:p>
        </p:txBody>
      </p:sp>
      <p:pic>
        <p:nvPicPr>
          <p:cNvPr id="5" name="Picture 4">
            <a:extLst>
              <a:ext uri="{FF2B5EF4-FFF2-40B4-BE49-F238E27FC236}">
                <a16:creationId xmlns:a16="http://schemas.microsoft.com/office/drawing/2014/main" id="{C0646C41-CDA3-44DC-9E3C-EEE3FA2C2868}"/>
              </a:ext>
            </a:extLst>
          </p:cNvPr>
          <p:cNvPicPr>
            <a:picLocks noChangeAspect="1"/>
          </p:cNvPicPr>
          <p:nvPr/>
        </p:nvPicPr>
        <p:blipFill>
          <a:blip r:embed="rId2">
            <a:extLst>
              <a:ext uri="{28A0092B-C50C-407E-A947-70E740481C1C}">
                <a14:useLocalDpi xmlns:a14="http://schemas.microsoft.com/office/drawing/2010/main" val="0"/>
              </a:ext>
            </a:extLst>
          </a:blip>
          <a:srcRect t="6168" b="6168"/>
          <a:stretch/>
        </p:blipFill>
        <p:spPr>
          <a:xfrm>
            <a:off x="-83195" y="0"/>
            <a:ext cx="9310389" cy="5143500"/>
          </a:xfrm>
          <a:prstGeom prst="rect">
            <a:avLst/>
          </a:prstGeom>
        </p:spPr>
      </p:pic>
      <p:pic>
        <p:nvPicPr>
          <p:cNvPr id="4" name="Picture 3">
            <a:extLst>
              <a:ext uri="{FF2B5EF4-FFF2-40B4-BE49-F238E27FC236}">
                <a16:creationId xmlns:a16="http://schemas.microsoft.com/office/drawing/2014/main" id="{D95985B1-782B-4BDB-B03E-1CBD78B3AF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8178" y="548307"/>
            <a:ext cx="1866073" cy="343492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A86E05E-CCE3-48E1-B016-194FE5A7F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045" y="1518012"/>
            <a:ext cx="2674626" cy="2510033"/>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1B406F8B-8A67-4216-B87C-9330CF0BB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5008" y="374584"/>
            <a:ext cx="2734506" cy="3652137"/>
          </a:xfrm>
          <a:prstGeom prst="rect">
            <a:avLst/>
          </a:prstGeom>
        </p:spPr>
      </p:pic>
      <p:sp>
        <p:nvSpPr>
          <p:cNvPr id="3" name="Podnadpis 7">
            <a:extLst>
              <a:ext uri="{FF2B5EF4-FFF2-40B4-BE49-F238E27FC236}">
                <a16:creationId xmlns:a16="http://schemas.microsoft.com/office/drawing/2014/main" id="{ADF35227-FC5C-5AA6-827A-57DA1B21B82D}"/>
              </a:ext>
            </a:extLst>
          </p:cNvPr>
          <p:cNvSpPr txBox="1">
            <a:spLocks/>
          </p:cNvSpPr>
          <p:nvPr/>
        </p:nvSpPr>
        <p:spPr>
          <a:xfrm>
            <a:off x="933788" y="3837781"/>
            <a:ext cx="7458299" cy="1162436"/>
          </a:xfrm>
          <a:prstGeom prst="rect">
            <a:avLst/>
          </a:prstGeom>
        </p:spPr>
        <p:txBody>
          <a:bodyPr vert="horz" lIns="0" tIns="0" rIns="0" bIns="0" rtlCol="0" anchor="b" anchorCtr="0">
            <a:norm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pPr algn="ctr"/>
            <a:r>
              <a:rPr lang="en-GB" sz="1800">
                <a:latin typeface="Raleway" pitchFamily="2" charset="0"/>
              </a:rPr>
              <a:t>Everything you declare within the procedure is protected by the </a:t>
            </a:r>
            <a:r>
              <a:rPr lang="en-GB" sz="1800" b="1">
                <a:solidFill>
                  <a:srgbClr val="E0B002"/>
                </a:solidFill>
                <a:latin typeface="Raleway" pitchFamily="2" charset="0"/>
              </a:rPr>
              <a:t>principle of confidentiality</a:t>
            </a:r>
            <a:r>
              <a:rPr lang="en-GB" sz="1800">
                <a:latin typeface="Raleway" pitchFamily="2" charset="0"/>
              </a:rPr>
              <a:t>: the information shared cannot be disclosed or transmitted to the authorities of your country of origin.</a:t>
            </a:r>
          </a:p>
        </p:txBody>
      </p:sp>
    </p:spTree>
    <p:extLst>
      <p:ext uri="{BB962C8B-B14F-4D97-AF65-F5344CB8AC3E}">
        <p14:creationId xmlns:p14="http://schemas.microsoft.com/office/powerpoint/2010/main" val="418919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20564F19-157E-412A-909C-A0A9BB773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799" y="2010684"/>
            <a:ext cx="2138401" cy="1122132"/>
          </a:xfrm>
          <a:prstGeom prst="rect">
            <a:avLst/>
          </a:prstGeom>
        </p:spPr>
      </p:pic>
    </p:spTree>
    <p:extLst>
      <p:ext uri="{BB962C8B-B14F-4D97-AF65-F5344CB8AC3E}">
        <p14:creationId xmlns:p14="http://schemas.microsoft.com/office/powerpoint/2010/main" val="13795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56E14E94-72C4-49EA-A735-E63C8B149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pic>
        <p:nvPicPr>
          <p:cNvPr id="12" name="Obrázek 11">
            <a:extLst>
              <a:ext uri="{FF2B5EF4-FFF2-40B4-BE49-F238E27FC236}">
                <a16:creationId xmlns:a16="http://schemas.microsoft.com/office/drawing/2014/main" id="{9FE285B0-78E2-4D32-A0D9-13E5EBA9C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12" y="-654203"/>
            <a:ext cx="6858000" cy="5143500"/>
          </a:xfrm>
          <a:prstGeom prst="rect">
            <a:avLst/>
          </a:prstGeom>
        </p:spPr>
      </p:pic>
      <p:sp>
        <p:nvSpPr>
          <p:cNvPr id="8" name="Nadpis 11">
            <a:extLst>
              <a:ext uri="{FF2B5EF4-FFF2-40B4-BE49-F238E27FC236}">
                <a16:creationId xmlns:a16="http://schemas.microsoft.com/office/drawing/2014/main" id="{77BE323D-3899-4BD0-E373-546D68A3F9EC}"/>
              </a:ext>
            </a:extLst>
          </p:cNvPr>
          <p:cNvSpPr>
            <a:spLocks noGrp="1"/>
          </p:cNvSpPr>
          <p:nvPr>
            <p:ph type="ctrTitle"/>
          </p:nvPr>
        </p:nvSpPr>
        <p:spPr>
          <a:xfrm>
            <a:off x="607283" y="239651"/>
            <a:ext cx="3351888" cy="922310"/>
          </a:xfrm>
        </p:spPr>
        <p:txBody>
          <a:bodyPr/>
          <a:lstStyle/>
          <a:p>
            <a:r>
              <a:rPr lang="en-US" sz="3200">
                <a:solidFill>
                  <a:srgbClr val="E0B002"/>
                </a:solidFill>
              </a:rPr>
              <a:t>VOLUNTARY </a:t>
            </a:r>
            <a:br>
              <a:rPr lang="en-US" sz="3200">
                <a:solidFill>
                  <a:srgbClr val="E0B002"/>
                </a:solidFill>
              </a:rPr>
            </a:br>
            <a:r>
              <a:rPr lang="en-US" sz="3200">
                <a:solidFill>
                  <a:srgbClr val="E0B002"/>
                </a:solidFill>
              </a:rPr>
              <a:t>RELOCATION</a:t>
            </a:r>
            <a:endParaRPr lang="cs-CZ" sz="4000">
              <a:solidFill>
                <a:schemeClr val="tx2"/>
              </a:solidFill>
              <a:ea typeface="Open Sans" panose="020B0606030504020204" pitchFamily="34" charset="0"/>
              <a:cs typeface="Open Sans" panose="020B0606030504020204" pitchFamily="34" charset="0"/>
            </a:endParaRPr>
          </a:p>
        </p:txBody>
      </p:sp>
      <p:sp>
        <p:nvSpPr>
          <p:cNvPr id="9" name="Podnadpis 6">
            <a:extLst>
              <a:ext uri="{FF2B5EF4-FFF2-40B4-BE49-F238E27FC236}">
                <a16:creationId xmlns:a16="http://schemas.microsoft.com/office/drawing/2014/main" id="{31B10EE2-B141-ECED-D0FF-C9CE306B0557}"/>
              </a:ext>
            </a:extLst>
          </p:cNvPr>
          <p:cNvSpPr>
            <a:spLocks noGrp="1"/>
          </p:cNvSpPr>
          <p:nvPr>
            <p:ph type="subTitle" idx="1"/>
          </p:nvPr>
        </p:nvSpPr>
        <p:spPr>
          <a:xfrm>
            <a:off x="607284" y="1218754"/>
            <a:ext cx="3439930" cy="3531186"/>
          </a:xfrm>
        </p:spPr>
        <p:txBody>
          <a:bodyPr vert="horz" lIns="0" tIns="0" rIns="0" bIns="0" rtlCol="0" anchor="b" anchorCtr="0">
            <a:noAutofit/>
          </a:bodyPr>
          <a:lstStyle/>
          <a:p>
            <a:pPr>
              <a:lnSpc>
                <a:spcPts val="1630"/>
              </a:lnSpc>
            </a:pPr>
            <a:r>
              <a:rPr lang="en-GB" sz="2000" dirty="0">
                <a:latin typeface="Raleway"/>
              </a:rPr>
              <a:t>is a procedure that allows the </a:t>
            </a:r>
            <a:r>
              <a:rPr lang="en-GB" sz="2000" b="1" dirty="0">
                <a:latin typeface="Raleway"/>
              </a:rPr>
              <a:t>voluntary transfer</a:t>
            </a:r>
            <a:r>
              <a:rPr lang="en-GB" sz="2000" dirty="0">
                <a:latin typeface="Raleway"/>
              </a:rPr>
              <a:t> of applicants for international protection rescued at sea from one Member State (in your case, Italy) to other Member States.</a:t>
            </a:r>
          </a:p>
          <a:p>
            <a:pPr>
              <a:lnSpc>
                <a:spcPts val="1630"/>
              </a:lnSpc>
            </a:pPr>
            <a:endParaRPr lang="en-GB" sz="2000" dirty="0">
              <a:latin typeface="Raleway"/>
            </a:endParaRPr>
          </a:p>
          <a:p>
            <a:pPr>
              <a:lnSpc>
                <a:spcPts val="1630"/>
              </a:lnSpc>
            </a:pPr>
            <a:endParaRPr lang="en-GB" sz="2000">
              <a:latin typeface="Raleway"/>
              <a:cs typeface="Calibri"/>
            </a:endParaRPr>
          </a:p>
          <a:p>
            <a:pPr>
              <a:lnSpc>
                <a:spcPts val="1630"/>
              </a:lnSpc>
            </a:pPr>
            <a:r>
              <a:rPr lang="en-US" sz="2000" dirty="0">
                <a:latin typeface="Raleway"/>
                <a:cs typeface="Calibri"/>
              </a:rPr>
              <a:t>The transfer does </a:t>
            </a:r>
            <a:r>
              <a:rPr lang="en-US" sz="2000" b="1" dirty="0">
                <a:latin typeface="Raleway"/>
                <a:cs typeface="Calibri"/>
              </a:rPr>
              <a:t>not </a:t>
            </a:r>
            <a:r>
              <a:rPr lang="en-US" sz="2000" dirty="0">
                <a:latin typeface="Raleway"/>
                <a:cs typeface="Calibri"/>
              </a:rPr>
              <a:t>mean you will automatically be granted international protection – the identified Member State will </a:t>
            </a:r>
            <a:r>
              <a:rPr lang="en-US" sz="2000" b="1" dirty="0">
                <a:latin typeface="Raleway"/>
                <a:cs typeface="Calibri"/>
              </a:rPr>
              <a:t>evaluate your application and decide whether to grant you protection or not</a:t>
            </a:r>
            <a:r>
              <a:rPr lang="en-US" sz="2000" dirty="0">
                <a:latin typeface="Raleway"/>
                <a:cs typeface="Calibri"/>
              </a:rPr>
              <a:t>.</a:t>
            </a:r>
          </a:p>
        </p:txBody>
      </p:sp>
    </p:spTree>
    <p:extLst>
      <p:ext uri="{BB962C8B-B14F-4D97-AF65-F5344CB8AC3E}">
        <p14:creationId xmlns:p14="http://schemas.microsoft.com/office/powerpoint/2010/main" val="295829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Map&#10;&#10;Description automatically generated">
            <a:extLst>
              <a:ext uri="{FF2B5EF4-FFF2-40B4-BE49-F238E27FC236}">
                <a16:creationId xmlns:a16="http://schemas.microsoft.com/office/drawing/2014/main" id="{96F77440-3E02-7039-0D9F-98785D395E7A}"/>
              </a:ext>
            </a:extLst>
          </p:cNvPr>
          <p:cNvPicPr>
            <a:picLocks noChangeAspect="1"/>
          </p:cNvPicPr>
          <p:nvPr/>
        </p:nvPicPr>
        <p:blipFill rotWithShape="1">
          <a:blip r:embed="rId2"/>
          <a:srcRect t="6951" r="1" b="1"/>
          <a:stretch/>
        </p:blipFill>
        <p:spPr>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27706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F22F0C-5579-4C22-A798-F91FBEF97227}"/>
              </a:ext>
            </a:extLst>
          </p:cNvPr>
          <p:cNvSpPr>
            <a:spLocks noGrp="1"/>
          </p:cNvSpPr>
          <p:nvPr>
            <p:ph type="ctrTitle"/>
          </p:nvPr>
        </p:nvSpPr>
        <p:spPr>
          <a:xfrm>
            <a:off x="393245" y="269992"/>
            <a:ext cx="8210066" cy="1272561"/>
          </a:xfrm>
        </p:spPr>
        <p:txBody>
          <a:bodyPr/>
          <a:lstStyle/>
          <a:p>
            <a:r>
              <a:rPr lang="en-US" sz="2000" dirty="0">
                <a:latin typeface="Raleway"/>
              </a:rPr>
              <a:t>During </a:t>
            </a:r>
            <a:br>
              <a:rPr lang="en-US" sz="2000" dirty="0">
                <a:latin typeface="Raleway" panose="020B0503030101060003" pitchFamily="34" charset="0"/>
              </a:rPr>
            </a:br>
            <a:r>
              <a:rPr lang="en-US" sz="4400" dirty="0">
                <a:solidFill>
                  <a:srgbClr val="E0B002"/>
                </a:solidFill>
                <a:latin typeface="Raleway"/>
              </a:rPr>
              <a:t>registration</a:t>
            </a:r>
            <a:br>
              <a:rPr lang="en-US" sz="4400" dirty="0">
                <a:latin typeface="Raleway" panose="020B0503030101060003" pitchFamily="34" charset="0"/>
              </a:rPr>
            </a:br>
            <a:r>
              <a:rPr lang="en-US" sz="2000" dirty="0">
                <a:latin typeface="Raleway"/>
              </a:rPr>
              <a:t>of your request for international protection</a:t>
            </a:r>
            <a:r>
              <a:rPr lang="en-US" sz="2000" dirty="0">
                <a:solidFill>
                  <a:schemeClr val="bg2"/>
                </a:solidFill>
                <a:latin typeface="Raleway"/>
              </a:rPr>
              <a:t>:</a:t>
            </a:r>
            <a:endParaRPr lang="cs-CZ" dirty="0">
              <a:solidFill>
                <a:schemeClr val="bg2"/>
              </a:solidFill>
              <a:latin typeface="Raleway" panose="020B0503030101060003" pitchFamily="34" charset="0"/>
            </a:endParaRPr>
          </a:p>
        </p:txBody>
      </p:sp>
      <p:sp>
        <p:nvSpPr>
          <p:cNvPr id="3" name="Podnadpis 2">
            <a:extLst>
              <a:ext uri="{FF2B5EF4-FFF2-40B4-BE49-F238E27FC236}">
                <a16:creationId xmlns:a16="http://schemas.microsoft.com/office/drawing/2014/main" id="{56D57826-1173-41CD-BFF1-51726C08AF59}"/>
              </a:ext>
            </a:extLst>
          </p:cNvPr>
          <p:cNvSpPr>
            <a:spLocks noGrp="1"/>
          </p:cNvSpPr>
          <p:nvPr>
            <p:ph type="subTitle" idx="1"/>
          </p:nvPr>
        </p:nvSpPr>
        <p:spPr>
          <a:xfrm>
            <a:off x="412619" y="4197768"/>
            <a:ext cx="8318762" cy="675740"/>
          </a:xfrm>
        </p:spPr>
        <p:txBody>
          <a:bodyPr>
            <a:noAutofit/>
          </a:bodyPr>
          <a:lstStyle/>
          <a:p>
            <a:r>
              <a:rPr lang="en-US" sz="2000">
                <a:latin typeface="Raleway"/>
              </a:rPr>
              <a:t>The registration officer will ask some additional questions to find out if you have any family members in the European Union or have linguistic, cultural or social ties with one of the Member States.</a:t>
            </a:r>
            <a:endParaRPr lang="cs-CZ" sz="2000">
              <a:latin typeface="Raleway"/>
            </a:endParaRPr>
          </a:p>
        </p:txBody>
      </p:sp>
      <p:pic>
        <p:nvPicPr>
          <p:cNvPr id="8" name="!!Police">
            <a:extLst>
              <a:ext uri="{FF2B5EF4-FFF2-40B4-BE49-F238E27FC236}">
                <a16:creationId xmlns:a16="http://schemas.microsoft.com/office/drawing/2014/main" id="{6233101A-B9FD-446D-B75B-07B7E2CD6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007" y="1612330"/>
            <a:ext cx="2526035" cy="2322581"/>
          </a:xfrm>
          <a:prstGeom prst="rect">
            <a:avLst/>
          </a:prstGeom>
        </p:spPr>
      </p:pic>
    </p:spTree>
    <p:extLst>
      <p:ext uri="{BB962C8B-B14F-4D97-AF65-F5344CB8AC3E}">
        <p14:creationId xmlns:p14="http://schemas.microsoft.com/office/powerpoint/2010/main" val="340040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a:extLst>
              <a:ext uri="{FF2B5EF4-FFF2-40B4-BE49-F238E27FC236}">
                <a16:creationId xmlns:a16="http://schemas.microsoft.com/office/drawing/2014/main" id="{9CE75E16-5F60-4C8D-9535-E9B57CDB3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64" y="628152"/>
            <a:ext cx="6858000" cy="5143500"/>
          </a:xfrm>
          <a:prstGeom prst="rect">
            <a:avLst/>
          </a:prstGeom>
        </p:spPr>
      </p:pic>
      <p:pic>
        <p:nvPicPr>
          <p:cNvPr id="24" name="Obrázek 23">
            <a:extLst>
              <a:ext uri="{FF2B5EF4-FFF2-40B4-BE49-F238E27FC236}">
                <a16:creationId xmlns:a16="http://schemas.microsoft.com/office/drawing/2014/main" id="{CCA651CF-C0F2-4BE1-9B13-F65895C23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64" y="628152"/>
            <a:ext cx="6858000" cy="5143500"/>
          </a:xfrm>
          <a:prstGeom prst="rect">
            <a:avLst/>
          </a:prstGeom>
        </p:spPr>
      </p:pic>
      <p:sp>
        <p:nvSpPr>
          <p:cNvPr id="8" name="Podnadpis 7">
            <a:extLst>
              <a:ext uri="{FF2B5EF4-FFF2-40B4-BE49-F238E27FC236}">
                <a16:creationId xmlns:a16="http://schemas.microsoft.com/office/drawing/2014/main" id="{776B2FDD-8C43-4F0A-B03E-F95AD3DDA61E}"/>
              </a:ext>
            </a:extLst>
          </p:cNvPr>
          <p:cNvSpPr>
            <a:spLocks noGrp="1"/>
          </p:cNvSpPr>
          <p:nvPr>
            <p:ph type="subTitle" idx="1"/>
          </p:nvPr>
        </p:nvSpPr>
        <p:spPr>
          <a:xfrm>
            <a:off x="4403569" y="645212"/>
            <a:ext cx="4224173" cy="3851473"/>
          </a:xfrm>
        </p:spPr>
        <p:txBody>
          <a:bodyPr>
            <a:noAutofit/>
          </a:bodyPr>
          <a:lstStyle/>
          <a:p>
            <a:r>
              <a:rPr lang="en-GB" sz="2400" b="1" dirty="0">
                <a:solidFill>
                  <a:srgbClr val="E0B002"/>
                </a:solidFill>
                <a:latin typeface="Raleway"/>
              </a:rPr>
              <a:t>You will not</a:t>
            </a:r>
            <a:r>
              <a:rPr lang="en-GB" sz="2400" b="1" u="sng" dirty="0">
                <a:solidFill>
                  <a:srgbClr val="E0B002"/>
                </a:solidFill>
                <a:latin typeface="Raleway"/>
              </a:rPr>
              <a:t> </a:t>
            </a:r>
            <a:r>
              <a:rPr lang="en-GB" sz="2400" b="1" dirty="0">
                <a:solidFill>
                  <a:srgbClr val="E0B002"/>
                </a:solidFill>
                <a:latin typeface="Raleway"/>
              </a:rPr>
              <a:t>be able to choose the Member State of relocation. </a:t>
            </a:r>
            <a:endParaRPr lang="en-GB" sz="2400" b="1" dirty="0">
              <a:solidFill>
                <a:srgbClr val="E0B002"/>
              </a:solidFill>
              <a:latin typeface="Raleway" panose="020B0503030101060003" pitchFamily="34" charset="0"/>
            </a:endParaRPr>
          </a:p>
          <a:p>
            <a:endParaRPr lang="en-GB">
              <a:latin typeface="Raleway" panose="020B0503030101060003" pitchFamily="34" charset="0"/>
            </a:endParaRPr>
          </a:p>
          <a:p>
            <a:r>
              <a:rPr lang="en-GB" sz="2000" dirty="0">
                <a:latin typeface="Raleway"/>
              </a:rPr>
              <a:t>The information you share during registration about any </a:t>
            </a:r>
            <a:r>
              <a:rPr lang="en-GB" sz="2000" b="1" dirty="0">
                <a:latin typeface="Raleway"/>
              </a:rPr>
              <a:t>family members</a:t>
            </a:r>
            <a:r>
              <a:rPr lang="en-GB" sz="2000" dirty="0">
                <a:latin typeface="Raleway"/>
              </a:rPr>
              <a:t> living in European Union or any </a:t>
            </a:r>
            <a:r>
              <a:rPr lang="en-GB" sz="2000" b="1" dirty="0">
                <a:latin typeface="Raleway"/>
              </a:rPr>
              <a:t>linguistic, cultural or social ties</a:t>
            </a:r>
            <a:r>
              <a:rPr lang="en-GB" sz="2000" dirty="0">
                <a:latin typeface="Raleway"/>
              </a:rPr>
              <a:t> is very important as it can help with identifying the Member State that would proceed with the examination of your request for international protection.</a:t>
            </a:r>
            <a:endParaRPr lang="en-GB" dirty="0">
              <a:latin typeface="Raleway"/>
            </a:endParaRPr>
          </a:p>
        </p:txBody>
      </p:sp>
    </p:spTree>
    <p:extLst>
      <p:ext uri="{BB962C8B-B14F-4D97-AF65-F5344CB8AC3E}">
        <p14:creationId xmlns:p14="http://schemas.microsoft.com/office/powerpoint/2010/main" val="397935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985B1-782B-4BDB-B03E-1CBD78B3AF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8768" y="1219391"/>
            <a:ext cx="1866073" cy="3264833"/>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A86E05E-CCE3-48E1-B016-194FE5A7F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38" y="1886265"/>
            <a:ext cx="2674626" cy="2510033"/>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1B406F8B-8A67-4216-B87C-9330CF0BB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11" y="832087"/>
            <a:ext cx="2734506" cy="3652137"/>
          </a:xfrm>
          <a:prstGeom prst="rect">
            <a:avLst/>
          </a:prstGeom>
        </p:spPr>
      </p:pic>
      <p:sp>
        <p:nvSpPr>
          <p:cNvPr id="10" name="Podnadpis 7">
            <a:extLst>
              <a:ext uri="{FF2B5EF4-FFF2-40B4-BE49-F238E27FC236}">
                <a16:creationId xmlns:a16="http://schemas.microsoft.com/office/drawing/2014/main" id="{341CA78E-4593-4E7B-8B9A-4EDAE4C80CAE}"/>
              </a:ext>
            </a:extLst>
          </p:cNvPr>
          <p:cNvSpPr txBox="1">
            <a:spLocks/>
          </p:cNvSpPr>
          <p:nvPr/>
        </p:nvSpPr>
        <p:spPr>
          <a:xfrm>
            <a:off x="243193" y="119418"/>
            <a:ext cx="3511602" cy="4741048"/>
          </a:xfrm>
          <a:prstGeom prst="rect">
            <a:avLst/>
          </a:prstGeom>
        </p:spPr>
        <p:txBody>
          <a:bodyPr vert="horz" lIns="0" tIns="0" rIns="0" bIns="0" rtlCol="0" anchor="b" anchorCtr="0">
            <a:norm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r>
              <a:rPr lang="en-GB" sz="1800" dirty="0">
                <a:latin typeface="Raleway"/>
              </a:rPr>
              <a:t>Based on the information you provide during registration and the availability of Member States, you </a:t>
            </a:r>
            <a:r>
              <a:rPr lang="en-GB" sz="1800" b="1" dirty="0">
                <a:latin typeface="Raleway"/>
              </a:rPr>
              <a:t>might be included in a list of applicants proposed to a Member State</a:t>
            </a:r>
            <a:r>
              <a:rPr lang="en-GB" sz="1800" dirty="0">
                <a:latin typeface="Raleway"/>
              </a:rPr>
              <a:t>.</a:t>
            </a:r>
            <a:endParaRPr lang="en-US" dirty="0">
              <a:latin typeface="Raleway"/>
            </a:endParaRPr>
          </a:p>
          <a:p>
            <a:endParaRPr lang="en-GB" sz="1800" dirty="0">
              <a:latin typeface="Raleway" panose="020B0503030101060003" pitchFamily="34" charset="0"/>
            </a:endParaRPr>
          </a:p>
          <a:p>
            <a:r>
              <a:rPr lang="en-GB" sz="1800" dirty="0">
                <a:latin typeface="Raleway"/>
              </a:rPr>
              <a:t>Once the proposed list has been accepted, representatives of the Member State can organise </a:t>
            </a:r>
            <a:r>
              <a:rPr lang="en-GB" sz="1800" b="1" dirty="0">
                <a:solidFill>
                  <a:srgbClr val="E0B002"/>
                </a:solidFill>
                <a:latin typeface="Raleway"/>
              </a:rPr>
              <a:t>additional interviews</a:t>
            </a:r>
            <a:r>
              <a:rPr lang="en-GB" sz="1800" dirty="0">
                <a:latin typeface="Raleway"/>
              </a:rPr>
              <a:t> with you in order to better evaluate the possibility of proceeding with your transfer for the examination of your application for international protection.</a:t>
            </a:r>
            <a:endParaRPr lang="en-GB" dirty="0"/>
          </a:p>
        </p:txBody>
      </p:sp>
    </p:spTree>
    <p:extLst>
      <p:ext uri="{BB962C8B-B14F-4D97-AF65-F5344CB8AC3E}">
        <p14:creationId xmlns:p14="http://schemas.microsoft.com/office/powerpoint/2010/main" val="87793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E546C595-522A-4B7C-B2C7-D9A4BDE0D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 y="0"/>
            <a:ext cx="9069099" cy="5143500"/>
          </a:xfrm>
          <a:prstGeom prst="rect">
            <a:avLst/>
          </a:prstGeom>
        </p:spPr>
      </p:pic>
      <p:pic>
        <p:nvPicPr>
          <p:cNvPr id="7" name="Picture 6">
            <a:extLst>
              <a:ext uri="{FF2B5EF4-FFF2-40B4-BE49-F238E27FC236}">
                <a16:creationId xmlns:a16="http://schemas.microsoft.com/office/drawing/2014/main" id="{23A1D012-D0DE-46F4-AE5F-DD4FF22A5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807" y="1129556"/>
            <a:ext cx="1313831" cy="2884387"/>
          </a:xfrm>
          <a:prstGeom prst="rect">
            <a:avLst/>
          </a:prstGeom>
        </p:spPr>
      </p:pic>
      <p:sp>
        <p:nvSpPr>
          <p:cNvPr id="3" name="Podnadpis 7">
            <a:extLst>
              <a:ext uri="{FF2B5EF4-FFF2-40B4-BE49-F238E27FC236}">
                <a16:creationId xmlns:a16="http://schemas.microsoft.com/office/drawing/2014/main" id="{4F19C637-B8F2-124A-B1C0-65695D346CA6}"/>
              </a:ext>
            </a:extLst>
          </p:cNvPr>
          <p:cNvSpPr txBox="1">
            <a:spLocks/>
          </p:cNvSpPr>
          <p:nvPr/>
        </p:nvSpPr>
        <p:spPr>
          <a:xfrm>
            <a:off x="4047506" y="196187"/>
            <a:ext cx="4629012" cy="4741048"/>
          </a:xfrm>
          <a:prstGeom prst="rect">
            <a:avLst/>
          </a:prstGeom>
        </p:spPr>
        <p:txBody>
          <a:bodyPr vert="horz" lIns="0" tIns="0" rIns="0" bIns="0" rtlCol="0" anchor="b" anchorCtr="0">
            <a:normAutofit/>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r>
              <a:rPr lang="en-GB" sz="1800" dirty="0">
                <a:latin typeface="Raleway"/>
              </a:rPr>
              <a:t>Following the additional interviews with a Member State (if applicable), if they confirm the possibility for you to be relocated, the authorities will ask for </a:t>
            </a:r>
            <a:r>
              <a:rPr lang="en-GB" sz="1800" b="1" dirty="0">
                <a:solidFill>
                  <a:srgbClr val="E0B002"/>
                </a:solidFill>
                <a:latin typeface="Raleway"/>
              </a:rPr>
              <a:t>your final consent to be transferred</a:t>
            </a:r>
            <a:r>
              <a:rPr lang="en-GB" sz="1800" dirty="0">
                <a:latin typeface="Raleway"/>
              </a:rPr>
              <a:t> to the identified Member State. </a:t>
            </a:r>
          </a:p>
          <a:p>
            <a:endParaRPr lang="en-GB" sz="1800" dirty="0">
              <a:latin typeface="Raleway" panose="020B0503030101060003" pitchFamily="34" charset="0"/>
            </a:endParaRPr>
          </a:p>
          <a:p>
            <a:r>
              <a:rPr lang="en-GB" sz="1800" dirty="0">
                <a:latin typeface="Raleway"/>
                <a:ea typeface="+mn-lt"/>
                <a:cs typeface="+mn-lt"/>
              </a:rPr>
              <a:t>If you consent, you will be transferred to identified Member State, </a:t>
            </a:r>
            <a:r>
              <a:rPr lang="en-GB" sz="1800" b="1" dirty="0">
                <a:latin typeface="Raleway"/>
                <a:ea typeface="+mn-lt"/>
                <a:cs typeface="+mn-lt"/>
              </a:rPr>
              <a:t>with the support of IOM free of charge</a:t>
            </a:r>
            <a:r>
              <a:rPr lang="en-GB" sz="1800" dirty="0">
                <a:latin typeface="Raleway"/>
                <a:ea typeface="+mn-lt"/>
                <a:cs typeface="+mn-lt"/>
              </a:rPr>
              <a:t>. </a:t>
            </a:r>
            <a:endParaRPr lang="en-GB" sz="1800" dirty="0">
              <a:latin typeface="Raleway"/>
              <a:cs typeface="Calibri"/>
            </a:endParaRPr>
          </a:p>
          <a:p>
            <a:endParaRPr lang="en-GB" sz="1800" dirty="0">
              <a:latin typeface="Raleway"/>
              <a:ea typeface="+mn-lt"/>
              <a:cs typeface="+mn-lt"/>
            </a:endParaRPr>
          </a:p>
          <a:p>
            <a:r>
              <a:rPr lang="en-GB" sz="1800" dirty="0">
                <a:latin typeface="Raleway"/>
                <a:ea typeface="+mn-lt"/>
                <a:cs typeface="+mn-lt"/>
              </a:rPr>
              <a:t>Upon arrival to the identified Member State, the determining authority of that country will </a:t>
            </a:r>
            <a:r>
              <a:rPr lang="en-GB" sz="1800" b="1" dirty="0">
                <a:solidFill>
                  <a:srgbClr val="E0B002"/>
                </a:solidFill>
                <a:latin typeface="Raleway"/>
                <a:ea typeface="+mn-lt"/>
                <a:cs typeface="+mn-lt"/>
              </a:rPr>
              <a:t>evaluate your application for international protection to decide whether to grant you protection or not</a:t>
            </a:r>
            <a:r>
              <a:rPr lang="en-GB" sz="1800" dirty="0">
                <a:latin typeface="Raleway"/>
                <a:ea typeface="+mn-lt"/>
                <a:cs typeface="+mn-lt"/>
              </a:rPr>
              <a:t>. </a:t>
            </a:r>
            <a:endParaRPr lang="en-GB" sz="2000">
              <a:latin typeface="Raleway"/>
            </a:endParaRPr>
          </a:p>
        </p:txBody>
      </p:sp>
    </p:spTree>
    <p:extLst>
      <p:ext uri="{BB962C8B-B14F-4D97-AF65-F5344CB8AC3E}">
        <p14:creationId xmlns:p14="http://schemas.microsoft.com/office/powerpoint/2010/main" val="325057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54A6B-6D1C-489B-8256-608EDA898F67}"/>
              </a:ext>
            </a:extLst>
          </p:cNvPr>
          <p:cNvGrpSpPr/>
          <p:nvPr/>
        </p:nvGrpSpPr>
        <p:grpSpPr>
          <a:xfrm>
            <a:off x="3849016" y="275547"/>
            <a:ext cx="5586605" cy="4189953"/>
            <a:chOff x="4366194" y="1069423"/>
            <a:chExt cx="7270552" cy="5452914"/>
          </a:xfrm>
        </p:grpSpPr>
        <p:pic>
          <p:nvPicPr>
            <p:cNvPr id="10" name="Obrázek 5">
              <a:extLst>
                <a:ext uri="{FF2B5EF4-FFF2-40B4-BE49-F238E27FC236}">
                  <a16:creationId xmlns:a16="http://schemas.microsoft.com/office/drawing/2014/main" id="{30BDAD70-E211-4431-A2A0-56F8A4B1B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194" y="1069423"/>
              <a:ext cx="7270552" cy="5452914"/>
            </a:xfrm>
            <a:prstGeom prst="rect">
              <a:avLst/>
            </a:prstGeom>
          </p:spPr>
        </p:pic>
        <p:sp>
          <p:nvSpPr>
            <p:cNvPr id="9" name="shadow">
              <a:extLst>
                <a:ext uri="{FF2B5EF4-FFF2-40B4-BE49-F238E27FC236}">
                  <a16:creationId xmlns:a16="http://schemas.microsoft.com/office/drawing/2014/main" id="{4802130F-13CE-436E-98D1-35B7B2C1E0DA}"/>
                </a:ext>
              </a:extLst>
            </p:cNvPr>
            <p:cNvSpPr/>
            <p:nvPr/>
          </p:nvSpPr>
          <p:spPr>
            <a:xfrm>
              <a:off x="5901396" y="5017894"/>
              <a:ext cx="4572717" cy="353113"/>
            </a:xfrm>
            <a:prstGeom prst="ellipse">
              <a:avLst/>
            </a:prstGeom>
            <a:solidFill>
              <a:schemeClr val="bg1">
                <a:lumMod val="50000"/>
                <a:alpha val="1000"/>
              </a:schemeClr>
            </a:solidFill>
            <a:ln w="0">
              <a:noFill/>
            </a:ln>
            <a:effectLst>
              <a:glow rad="1905000">
                <a:schemeClr val="tx1">
                  <a:lumMod val="65000"/>
                  <a:lumOff val="35000"/>
                  <a:alpha val="17000"/>
                </a:schemeClr>
              </a:glow>
              <a:outerShdw blurRad="63500" dist="50800" dir="5400000" sx="1000" sy="1000" algn="ctr" rotWithShape="0">
                <a:schemeClr val="tx1">
                  <a:lumMod val="85000"/>
                  <a:lumOff val="1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pic>
        <p:nvPicPr>
          <p:cNvPr id="15" name="Obrázek 14">
            <a:extLst>
              <a:ext uri="{FF2B5EF4-FFF2-40B4-BE49-F238E27FC236}">
                <a16:creationId xmlns:a16="http://schemas.microsoft.com/office/drawing/2014/main" id="{1FE1B421-0182-4245-B538-FC405C38BB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0006" y="311216"/>
            <a:ext cx="1700410" cy="897135"/>
          </a:xfrm>
          <a:prstGeom prst="rect">
            <a:avLst/>
          </a:prstGeom>
        </p:spPr>
      </p:pic>
      <p:sp>
        <p:nvSpPr>
          <p:cNvPr id="6" name="Podnadpis 7">
            <a:extLst>
              <a:ext uri="{FF2B5EF4-FFF2-40B4-BE49-F238E27FC236}">
                <a16:creationId xmlns:a16="http://schemas.microsoft.com/office/drawing/2014/main" id="{CC813C55-0E3C-5C92-DCC3-56AF81351E19}"/>
              </a:ext>
            </a:extLst>
          </p:cNvPr>
          <p:cNvSpPr txBox="1">
            <a:spLocks/>
          </p:cNvSpPr>
          <p:nvPr/>
        </p:nvSpPr>
        <p:spPr>
          <a:xfrm>
            <a:off x="371141" y="1331620"/>
            <a:ext cx="3341005" cy="3261827"/>
          </a:xfrm>
          <a:prstGeom prst="rect">
            <a:avLst/>
          </a:prstGeom>
        </p:spPr>
        <p:txBody>
          <a:bodyPr vert="horz" lIns="0" tIns="0" rIns="0" bIns="0" rtlCol="0" anchor="b" anchorCtr="0">
            <a:normAutofit fontScale="92500"/>
          </a:bodyPr>
          <a:lstStyle>
            <a:lvl1pPr marL="0" indent="0" algn="l" defTabSz="685800" rtl="0" eaLnBrk="1" latinLnBrk="0" hangingPunct="1">
              <a:lnSpc>
                <a:spcPts val="2175"/>
              </a:lnSpc>
              <a:spcBef>
                <a:spcPts val="0"/>
              </a:spcBef>
              <a:buFont typeface="Arial" panose="020B0604020202020204" pitchFamily="34" charset="0"/>
              <a:buNone/>
              <a:defRPr sz="2025" kern="1200">
                <a:solidFill>
                  <a:schemeClr val="tx1"/>
                </a:solidFill>
                <a:latin typeface="+mn-lt"/>
                <a:ea typeface="+mn-ea"/>
                <a:cs typeface="+mn-cs"/>
              </a:defRPr>
            </a:lvl1pPr>
            <a:lvl2pPr marL="342863"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24"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58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4pPr>
            <a:lvl5pPr marL="1371449"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5pPr>
            <a:lvl6pPr marL="1714310"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6pPr>
            <a:lvl7pPr marL="2057173"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7pPr>
            <a:lvl8pPr marL="2400034"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8pPr>
            <a:lvl9pPr marL="2742896" indent="0" algn="ctr" defTabSz="685800" rtl="0" eaLnBrk="1" latinLnBrk="0" hangingPunct="1">
              <a:lnSpc>
                <a:spcPct val="90000"/>
              </a:lnSpc>
              <a:spcBef>
                <a:spcPts val="375"/>
              </a:spcBef>
              <a:buFont typeface="Arial" panose="020B0604020202020204" pitchFamily="34" charset="0"/>
              <a:buNone/>
              <a:defRPr sz="1199" kern="1200">
                <a:solidFill>
                  <a:schemeClr val="tx1"/>
                </a:solidFill>
                <a:latin typeface="+mn-lt"/>
                <a:ea typeface="+mn-ea"/>
                <a:cs typeface="+mn-cs"/>
              </a:defRPr>
            </a:lvl9pPr>
          </a:lstStyle>
          <a:p>
            <a:r>
              <a:rPr lang="en-GB" sz="2000" b="1">
                <a:solidFill>
                  <a:srgbClr val="E0B002"/>
                </a:solidFill>
                <a:latin typeface="Raleway"/>
              </a:rPr>
              <a:t>In case you are not included amongst those to be transferred or do not accept to be transferred</a:t>
            </a:r>
            <a:r>
              <a:rPr lang="en-GB" sz="2000">
                <a:latin typeface="Raleway"/>
              </a:rPr>
              <a:t>, your request for international protection will be examined in </a:t>
            </a:r>
            <a:r>
              <a:rPr lang="en-GB" sz="2000" b="1">
                <a:solidFill>
                  <a:srgbClr val="E0B002"/>
                </a:solidFill>
                <a:latin typeface="Raleway"/>
              </a:rPr>
              <a:t>Italy</a:t>
            </a:r>
            <a:r>
              <a:rPr lang="en-GB" sz="2000">
                <a:latin typeface="Raleway"/>
              </a:rPr>
              <a:t> by the competent determining authority (the local Territorial Commission), which will decided whether to grant you protection or not.</a:t>
            </a:r>
            <a:endParaRPr lang="en-GB" sz="2000">
              <a:latin typeface="Raleway" panose="020B0503030101060003" pitchFamily="34" charset="0"/>
            </a:endParaRPr>
          </a:p>
        </p:txBody>
      </p:sp>
    </p:spTree>
    <p:extLst>
      <p:ext uri="{BB962C8B-B14F-4D97-AF65-F5344CB8AC3E}">
        <p14:creationId xmlns:p14="http://schemas.microsoft.com/office/powerpoint/2010/main" val="237604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descr="A picture containing graphical user interface&#10;&#10;Description automatically generated">
            <a:extLst>
              <a:ext uri="{FF2B5EF4-FFF2-40B4-BE49-F238E27FC236}">
                <a16:creationId xmlns:a16="http://schemas.microsoft.com/office/drawing/2014/main" id="{0852E63E-F2E3-457B-92A5-9E58D98D5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66"/>
            <a:ext cx="9700823" cy="5746831"/>
          </a:xfrm>
          <a:prstGeom prst="rect">
            <a:avLst/>
          </a:prstGeom>
        </p:spPr>
      </p:pic>
      <p:pic>
        <p:nvPicPr>
          <p:cNvPr id="12" name="Picture 11" descr="A mannequin wearing a white mask and holding a sword&#10;&#10;Description automatically generated with low confidence">
            <a:extLst>
              <a:ext uri="{FF2B5EF4-FFF2-40B4-BE49-F238E27FC236}">
                <a16:creationId xmlns:a16="http://schemas.microsoft.com/office/drawing/2014/main" id="{947D8568-82BF-4985-87A0-6EEB6B680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178" y="1510551"/>
            <a:ext cx="1594064" cy="2866778"/>
          </a:xfrm>
          <a:prstGeom prst="rect">
            <a:avLst/>
          </a:prstGeom>
        </p:spPr>
      </p:pic>
      <p:pic>
        <p:nvPicPr>
          <p:cNvPr id="14" name="Picture 13" descr="A picture containing toy, doll, vector graphics&#10;&#10;Description automatically generated">
            <a:extLst>
              <a:ext uri="{FF2B5EF4-FFF2-40B4-BE49-F238E27FC236}">
                <a16:creationId xmlns:a16="http://schemas.microsoft.com/office/drawing/2014/main" id="{FF8BB0D4-8257-434F-A050-F8DAC69B9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69" y="540664"/>
            <a:ext cx="1517572" cy="3120533"/>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283F4BA-38B6-49A7-8B8A-DA87BCCC0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3553" y="1029994"/>
            <a:ext cx="728434" cy="2431685"/>
          </a:xfrm>
          <a:prstGeom prst="rect">
            <a:avLst/>
          </a:prstGeom>
        </p:spPr>
      </p:pic>
      <p:pic>
        <p:nvPicPr>
          <p:cNvPr id="18" name="Picture 17" descr="A person wearing a garment&#10;&#10;Description automatically generated with low confidence">
            <a:extLst>
              <a:ext uri="{FF2B5EF4-FFF2-40B4-BE49-F238E27FC236}">
                <a16:creationId xmlns:a16="http://schemas.microsoft.com/office/drawing/2014/main" id="{026270E1-01E2-4512-97A2-F8B38BAE3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7262" y="2134269"/>
            <a:ext cx="1056069" cy="2954526"/>
          </a:xfrm>
          <a:prstGeom prst="rect">
            <a:avLst/>
          </a:prstGeom>
        </p:spPr>
      </p:pic>
      <p:sp>
        <p:nvSpPr>
          <p:cNvPr id="8" name="Podnadpis 7">
            <a:extLst>
              <a:ext uri="{FF2B5EF4-FFF2-40B4-BE49-F238E27FC236}">
                <a16:creationId xmlns:a16="http://schemas.microsoft.com/office/drawing/2014/main" id="{0A8F22F6-0630-1CB9-18B2-DFBEBA418A4A}"/>
              </a:ext>
            </a:extLst>
          </p:cNvPr>
          <p:cNvSpPr>
            <a:spLocks noGrp="1"/>
          </p:cNvSpPr>
          <p:nvPr>
            <p:ph type="subTitle" idx="1"/>
          </p:nvPr>
        </p:nvSpPr>
        <p:spPr>
          <a:xfrm>
            <a:off x="203159" y="3887641"/>
            <a:ext cx="5361513" cy="1201151"/>
          </a:xfrm>
        </p:spPr>
        <p:txBody>
          <a:bodyPr vert="horz" lIns="0" tIns="0" rIns="0" bIns="0" rtlCol="0" anchor="b" anchorCtr="0">
            <a:noAutofit/>
          </a:bodyPr>
          <a:lstStyle/>
          <a:p>
            <a:r>
              <a:rPr lang="en-US" sz="1800" dirty="0">
                <a:latin typeface="Raleway"/>
              </a:rPr>
              <a:t>If you </a:t>
            </a:r>
            <a:r>
              <a:rPr lang="en-US" sz="1800" b="1" dirty="0">
                <a:solidFill>
                  <a:srgbClr val="E0B002"/>
                </a:solidFill>
                <a:latin typeface="Raleway"/>
              </a:rPr>
              <a:t>leave the reception </a:t>
            </a:r>
            <a:r>
              <a:rPr lang="en-US" sz="1800" b="1" dirty="0" err="1">
                <a:solidFill>
                  <a:srgbClr val="E0B002"/>
                </a:solidFill>
                <a:latin typeface="Raleway"/>
              </a:rPr>
              <a:t>centre</a:t>
            </a:r>
            <a:r>
              <a:rPr lang="en-US" sz="1800" b="1" dirty="0">
                <a:solidFill>
                  <a:srgbClr val="E0B002"/>
                </a:solidFill>
                <a:latin typeface="Raleway"/>
              </a:rPr>
              <a:t> without justification</a:t>
            </a:r>
            <a:r>
              <a:rPr lang="en-US" sz="1800" dirty="0">
                <a:latin typeface="Raleway"/>
              </a:rPr>
              <a:t>, you might lose the opportunity to participate in the voluntary relocation procedure and the examination of your application for international protection might be suspended.</a:t>
            </a:r>
            <a:endParaRPr lang="cs-CZ" sz="1800">
              <a:latin typeface="Raleway"/>
            </a:endParaRPr>
          </a:p>
        </p:txBody>
      </p:sp>
    </p:spTree>
    <p:extLst>
      <p:ext uri="{BB962C8B-B14F-4D97-AF65-F5344CB8AC3E}">
        <p14:creationId xmlns:p14="http://schemas.microsoft.com/office/powerpoint/2010/main" val="30199208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8D0FA5E662394CA061D5C32CF05966" ma:contentTypeVersion="6" ma:contentTypeDescription="Create a new document." ma:contentTypeScope="" ma:versionID="89d274e9cf41c0343946eef1221dccc8">
  <xsd:schema xmlns:xsd="http://www.w3.org/2001/XMLSchema" xmlns:xs="http://www.w3.org/2001/XMLSchema" xmlns:p="http://schemas.microsoft.com/office/2006/metadata/properties" xmlns:ns2="a9e17255-4f52-4c2d-acb2-d440cc6b045f" xmlns:ns3="9999bab9-6ac7-4fb6-a0e4-27da6a66165d" targetNamespace="http://schemas.microsoft.com/office/2006/metadata/properties" ma:root="true" ma:fieldsID="7f7b4cfc4528d4024614acedb9c097af" ns2:_="" ns3:_="">
    <xsd:import namespace="a9e17255-4f52-4c2d-acb2-d440cc6b045f"/>
    <xsd:import namespace="9999bab9-6ac7-4fb6-a0e4-27da6a6616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17255-4f52-4c2d-acb2-d440cc6b04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99bab9-6ac7-4fb6-a0e4-27da6a6616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999bab9-6ac7-4fb6-a0e4-27da6a66165d">
      <UserInfo>
        <DisplayName/>
        <AccountId xsi:nil="true"/>
        <AccountType/>
      </UserInfo>
    </SharedWithUsers>
  </documentManagement>
</p:properties>
</file>

<file path=customXml/itemProps1.xml><?xml version="1.0" encoding="utf-8"?>
<ds:datastoreItem xmlns:ds="http://schemas.openxmlformats.org/officeDocument/2006/customXml" ds:itemID="{C266FFBB-8FE8-4A7A-B399-36E0248B0011}">
  <ds:schemaRefs>
    <ds:schemaRef ds:uri="http://schemas.microsoft.com/sharepoint/v3/contenttype/forms"/>
  </ds:schemaRefs>
</ds:datastoreItem>
</file>

<file path=customXml/itemProps2.xml><?xml version="1.0" encoding="utf-8"?>
<ds:datastoreItem xmlns:ds="http://schemas.openxmlformats.org/officeDocument/2006/customXml" ds:itemID="{B2983D51-B5EC-4979-9ED6-84AC91F08E78}">
  <ds:schemaRefs>
    <ds:schemaRef ds:uri="9999bab9-6ac7-4fb6-a0e4-27da6a66165d"/>
    <ds:schemaRef ds:uri="a9e17255-4f52-4c2d-acb2-d440cc6b04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260022-6171-4EE4-AFC2-89F8A1831805}">
  <ds:schemaRefs>
    <ds:schemaRef ds:uri="4e5303b6-ea36-4d0c-b44a-f22927c02f12"/>
    <ds:schemaRef ds:uri="9999bab9-6ac7-4fb6-a0e4-27da6a66165d"/>
    <ds:schemaRef ds:uri="a743a542-c341-43fa-9ab5-0f06f3706cb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672</Words>
  <Application>Microsoft Office PowerPoint</Application>
  <PresentationFormat>On-screen Show (16:9)</PresentationFormat>
  <Paragraphs>41</Paragraphs>
  <Slides>17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Raleway</vt:lpstr>
      <vt:lpstr>Office Theme</vt:lpstr>
      <vt:lpstr>Motiv Office</vt:lpstr>
      <vt:lpstr>Information on  VOLUNTARY RELOCATION procedure</vt:lpstr>
      <vt:lpstr>VOLUNTARY  RELOCATION</vt:lpstr>
      <vt:lpstr>PowerPoint Presentation</vt:lpstr>
      <vt:lpstr>During  registration of your request for international protection:</vt:lpstr>
      <vt:lpstr>PowerPoint Presentation</vt:lpstr>
      <vt:lpstr>PowerPoint Presentation</vt:lpstr>
      <vt:lpstr>PowerPoint Presentation</vt:lpstr>
      <vt:lpstr>PowerPoint Presentation</vt:lpstr>
      <vt:lpstr>PowerPoint Presentation</vt:lpstr>
      <vt:lpstr>PowerPoint Presentation</vt:lpstr>
      <vt:lpstr>your rights  and duties during the procedure</vt:lpstr>
      <vt:lpstr>PowerPoint Presentation</vt:lpstr>
      <vt:lpstr>please let the officials know if you have any vulnerability and specific needs such 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Tomas Rychly</dc:creator>
  <cp:lastModifiedBy>Mieresova, Lubomira</cp:lastModifiedBy>
  <cp:revision>161</cp:revision>
  <dcterms:created xsi:type="dcterms:W3CDTF">2022-03-17T08:43:34Z</dcterms:created>
  <dcterms:modified xsi:type="dcterms:W3CDTF">2022-10-31T17:39:57Z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0x010100218D0FA5E662394CA061D5C32CF05966</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